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417" r:id="rId6"/>
    <p:sldId id="257" r:id="rId7"/>
    <p:sldId id="416" r:id="rId8"/>
    <p:sldId id="403" r:id="rId9"/>
    <p:sldId id="409" r:id="rId10"/>
    <p:sldId id="280" r:id="rId11"/>
    <p:sldId id="415" r:id="rId12"/>
    <p:sldId id="412" r:id="rId13"/>
    <p:sldId id="41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81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15A61-326B-4AB4-809E-B23BFD4ECEC8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E9EF6-9F37-4BCB-8ECF-DCB53FE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2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4BD3-764D-4638-8EAA-1714A911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2A774-1962-4225-A1CD-0C8FDB143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EF4B6-A9E0-48CA-9EAF-7B234CF7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55389-68C2-492A-9F1A-71803333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FCADC-1573-4359-ACBA-E914B124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0598-3FD8-4992-8E37-57C3596B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4BDEE-2E0C-4E30-ACA6-E9BE75026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943B-00E7-4C7E-9747-B8BE70AB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FD304-F3A6-4600-8E50-56B94556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82AA2-10CE-46EB-BCE6-916999AA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854BC-B685-429A-A7DF-4C0D350F8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D39F1-6599-4D09-8B57-4D8473827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54D1E-5F71-4736-9B3B-5A09D33C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E479B-D348-4E42-8351-53BD13FA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0FE6-AEBE-40F1-A5C7-D9377D76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7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03114"/>
            <a:ext cx="2844800" cy="25488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CF00FA-2CAE-4F9B-A7B7-7EA6BC70C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1903-EDF2-477F-80C4-82C55782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CBAA-980F-426F-9C44-ED769A231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D222-BFBD-487B-ACD9-B7880F87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5D487-AF27-4BFF-BCDA-67D53C11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44703-1245-4513-8AD3-1B07C4F1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0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527E-EA16-49B7-A764-02D0EAD6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2FBC9-1A52-4650-BE42-2707CB1E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4FEB6-F162-459E-B5DE-F0B0BAB8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7EBA6-7D4D-46DB-8BCB-C36A2EFE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F5A2C-681D-4221-8D31-BD272BCC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BAEB-6527-4AB4-93CD-C2F86837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73332-EB16-4661-829E-E34B9FC10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781FA-D33A-434E-8406-C53477D4F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E9CAD-E0BC-410E-936D-71E717C4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5A8A5-3476-4B04-A329-CD54D045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4C2D6-F42E-46EA-B139-16984F58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DE6F-0B8F-4DB8-903A-1E04FDE7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18A77-DE59-441C-A55E-C3F00764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A9801-F8F8-425F-ADEE-EE050149A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48847-7389-4C5E-9047-81584E4A7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8A364-489D-483D-841A-368F128AF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8EFEE-6F1D-4AC6-9E78-F8018432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EAE96-FE5D-43A9-82E7-44EF0275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0329D-8204-4BF6-A9E1-BD08BDA7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1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46FA-1BAA-4866-BD25-FA014D2E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B1D86-DD34-4886-8738-B5E45B45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BBD48-409C-495A-B086-CA0154F3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FEF8F-858C-404B-A9D0-7253FE14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3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FF1F5-2199-4A12-84A3-DD8FCFC2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9C45C-AC08-4E2B-AE0B-D082464C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FD18D-5152-4AA2-8F02-D888AD66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7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84F4-C225-4969-8DB3-52414A70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BA599-CFF9-4E8A-A10D-0AD83F804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24473-29B8-49F9-83D4-9FC5664D0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B38DF-F0FA-4921-99ED-88ADFD35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BFDAC-C1C2-4FC4-A426-6994C699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3891F-A085-4E0D-8039-3AEFF5AE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AB31-AED0-438C-AD79-D039D22E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DE3B3-5339-47DD-B877-BC17CA7EE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33766-C01C-4659-941B-EEA425E7E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B94C5-189E-4DDB-B0BE-25D0B0A4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91A7F-6DA6-4A2B-89B5-9ACBCD63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A6A82-0865-4EE3-ACEA-222773BB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0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0E996-6B16-480C-940E-1D57353F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EA44-F835-4774-B77C-948DB6B7E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98464-AD18-4920-9E56-D401A9221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0462-75E2-4365-88C1-E2CE90AF928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1718C-B3C2-4FC7-8999-42F8EF863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5ACF-06A3-4C1F-BB23-6180F1B47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CCC0-CF31-4CFD-909E-00EEE08B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d.org/conference/index.cfm/awards202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rrodgers@aucd.or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ucd.org/docs/AUCD%20policy%20one%20pager.pdf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d.org/template/news.cfm?news_id=14210&amp;parent=16&amp;parent_title=Home&amp;url=/template/index.cfm?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cd.org/docs/publications/policy/2019_0725_cong_reces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presidential-actions/executive-order-fighting-spread-covid-19-providing-assistance-renters-homeowners/" TargetMode="External"/><Relationship Id="rId2" Type="http://schemas.openxmlformats.org/officeDocument/2006/relationships/hyperlink" Target="https://www.whitehouse.gov/presidential-actions/memorandum-deferring-payroll-tax-obligations-light-ongoing-covid-19-disas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whitehouse.gov/presidential-actions/memorandum-authorizing-needs-assistance-program-major-disaster-declarations-related-coronavirus-disease-2019/" TargetMode="External"/><Relationship Id="rId4" Type="http://schemas.openxmlformats.org/officeDocument/2006/relationships/hyperlink" Target="https://www.whitehouse.gov/presidential-actions/memorandum-continued-student-loan-payment-relief-covid-19-pandemic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d.org/docs/policy/Generic_AUCD-Virtual%20Meeting%20Request.docx" TargetMode="External"/><Relationship Id="rId2" Type="http://schemas.openxmlformats.org/officeDocument/2006/relationships/hyperlink" Target="https://www.aucd.org/docs/policy/Covid_AUCD%20Virtual-Meeting-Request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d.org/docs/Liz's%20top%20tips%20on%20making%20realationships%20with%20legislators.pdf" TargetMode="External"/><Relationship Id="rId2" Type="http://schemas.openxmlformats.org/officeDocument/2006/relationships/hyperlink" Target="https://www.aucd.org/template/news.cfm?news_id=14627&amp;id=17&amp;fbclid=IwAR21OxVb3lV_2knKJmofO0Kn_tQfV81WYYv0Pc4_DcsGB1SzjFpTXrtkPn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7wxg4UsnPU&amp;t=16s" TargetMode="External"/><Relationship Id="rId3" Type="http://schemas.openxmlformats.org/officeDocument/2006/relationships/hyperlink" Target="https://www.aucd.org/docs/trainees/emerging_leaders/2018_0702_voting.pdf" TargetMode="External"/><Relationship Id="rId7" Type="http://schemas.openxmlformats.org/officeDocument/2006/relationships/hyperlink" Target="https://www.youtube.com/watch?v=kI790S_HRAA" TargetMode="External"/><Relationship Id="rId12" Type="http://schemas.openxmlformats.org/officeDocument/2006/relationships/hyperlink" Target="https://www.youtube.com/watch?v=fsKTpSvKw3o&amp;t=3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KbnRxCOaqA" TargetMode="External"/><Relationship Id="rId11" Type="http://schemas.openxmlformats.org/officeDocument/2006/relationships/hyperlink" Target="https://www.youtube.com/watch?v=evg-PkWadvw" TargetMode="External"/><Relationship Id="rId5" Type="http://schemas.openxmlformats.org/officeDocument/2006/relationships/hyperlink" Target="https://www.aucd.org/docs/policy/Voter%20Registration%20Deadlines%20Chart%202020.pdf" TargetMode="External"/><Relationship Id="rId10" Type="http://schemas.openxmlformats.org/officeDocument/2006/relationships/hyperlink" Target="https://www.youtube.com/watch?v=jNF4Tav1Nqc" TargetMode="External"/><Relationship Id="rId4" Type="http://schemas.openxmlformats.org/officeDocument/2006/relationships/hyperlink" Target="https://www.aucd.org/template/news.cfm?news_id=14731&amp;parent=295&amp;parent_title=AUCD%20Publications&amp;url=/template/page.cfm?id%3D295" TargetMode="External"/><Relationship Id="rId9" Type="http://schemas.openxmlformats.org/officeDocument/2006/relationships/hyperlink" Target="https://www.youtube.com/watch?v=Zqa8SErtv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F4AC-80F0-4A3A-8BFE-FC53B375A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193"/>
            <a:ext cx="9292635" cy="168110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/>
              <a:t>AUCD Policy Committee </a:t>
            </a:r>
            <a:br>
              <a:rPr lang="en-US" sz="4800" dirty="0"/>
            </a:br>
            <a:r>
              <a:rPr lang="en-US" sz="4800" dirty="0">
                <a:solidFill>
                  <a:srgbClr val="002060"/>
                </a:solidFill>
              </a:rPr>
              <a:t>August 11, 2020 </a:t>
            </a:r>
          </a:p>
        </p:txBody>
      </p:sp>
      <p:pic>
        <p:nvPicPr>
          <p:cNvPr id="5" name="Picture 4" descr="photo of gold decoration on inside of Capitol dome with AUCD blue ball logo on top ">
            <a:extLst>
              <a:ext uri="{FF2B5EF4-FFF2-40B4-BE49-F238E27FC236}">
                <a16:creationId xmlns:a16="http://schemas.microsoft.com/office/drawing/2014/main" id="{3C1AD92D-28FC-47D8-8970-A2A1FF878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20"/>
          <a:stretch/>
        </p:blipFill>
        <p:spPr>
          <a:xfrm>
            <a:off x="6086345" y="0"/>
            <a:ext cx="6105655" cy="685799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29A6A74-5E9C-4E86-AC98-7DF2E20CC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730" y="1982912"/>
            <a:ext cx="5719281" cy="4002252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dirty="0"/>
              <a:t>AUCD Policy Team updates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dirty="0"/>
              <a:t>Updates on FY 21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dirty="0"/>
              <a:t>COVID-19 what is happening now at federal level what is needed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dirty="0"/>
              <a:t>Other Critical Policy News and Needs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dirty="0"/>
              <a:t>AUCD Policy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99773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FA843-111F-49AC-B7B0-F16DF640F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596107"/>
            <a:ext cx="9086850" cy="1162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4B27-B395-4F24-A731-D36A969D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#AUCD2020 is Going Virtual!</a:t>
            </a:r>
          </a:p>
          <a:p>
            <a:r>
              <a:rPr lang="en-US" dirty="0"/>
              <a:t>December 7-9, from 12-5 pm EST each day</a:t>
            </a:r>
          </a:p>
          <a:p>
            <a:r>
              <a:rPr lang="en-US" dirty="0"/>
              <a:t>2020 awardees. </a:t>
            </a:r>
            <a:r>
              <a:rPr lang="en-US" u="sng" dirty="0">
                <a:hlinkClick r:id="rId3" tooltip="Awards Page"/>
              </a:rPr>
              <a:t>Awards page </a:t>
            </a:r>
            <a:r>
              <a:rPr lang="en-US" dirty="0"/>
              <a:t>nominations now open </a:t>
            </a:r>
          </a:p>
          <a:p>
            <a:r>
              <a:rPr lang="en-US" dirty="0"/>
              <a:t>Look for Policy</a:t>
            </a:r>
          </a:p>
          <a:p>
            <a:pPr lvl="1"/>
            <a:r>
              <a:rPr lang="en-US" dirty="0"/>
              <a:t>Pre- conference post election meeting</a:t>
            </a:r>
          </a:p>
          <a:p>
            <a:pPr lvl="1"/>
            <a:r>
              <a:rPr lang="en-US" dirty="0"/>
              <a:t>Virtual hill meetings</a:t>
            </a:r>
          </a:p>
          <a:p>
            <a:pPr lvl="1"/>
            <a:r>
              <a:rPr lang="en-US" dirty="0"/>
              <a:t>Virtual hill day </a:t>
            </a:r>
          </a:p>
          <a:p>
            <a:pPr lvl="1"/>
            <a:r>
              <a:rPr lang="en-US" dirty="0"/>
              <a:t>Post election analysis </a:t>
            </a:r>
          </a:p>
        </p:txBody>
      </p:sp>
    </p:spTree>
    <p:extLst>
      <p:ext uri="{BB962C8B-B14F-4D97-AF65-F5344CB8AC3E}">
        <p14:creationId xmlns:p14="http://schemas.microsoft.com/office/powerpoint/2010/main" val="262885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08A52-ACF3-4526-9BFB-D84A5825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04" y="1798090"/>
            <a:ext cx="3932237" cy="4933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To Do: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0B532-E7C2-4F80-8D48-B6B419A9A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604" y="2370889"/>
            <a:ext cx="3366039" cy="485175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Consider Consulting  for Territories Policy 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Sign up for Disability Policy News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Tuesdays with Liz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Write a policy blog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Policy Committee listserv (</a:t>
            </a:r>
            <a:r>
              <a:rPr lang="en-US" sz="2400" dirty="0">
                <a:hlinkClick r:id="rId2"/>
              </a:rPr>
              <a:t>rrodgers@aucd.org</a:t>
            </a:r>
            <a:r>
              <a:rPr lang="en-US" sz="2400" dirty="0"/>
              <a:t>) </a:t>
            </a:r>
          </a:p>
        </p:txBody>
      </p:sp>
      <p:pic>
        <p:nvPicPr>
          <p:cNvPr id="10" name="Picture 9" descr="Tuesdays with Liz: Disability Policy for All #policy4All Current Issues and Hot Topics in Disability Policy AUCD">
            <a:extLst>
              <a:ext uri="{FF2B5EF4-FFF2-40B4-BE49-F238E27FC236}">
                <a16:creationId xmlns:a16="http://schemas.microsoft.com/office/drawing/2014/main" id="{023D9B37-F3B1-4DF5-92C0-0A07EDF6E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87" y="87035"/>
            <a:ext cx="3940729" cy="3940729"/>
          </a:xfrm>
          <a:prstGeom prst="rect">
            <a:avLst/>
          </a:prstGeom>
        </p:spPr>
      </p:pic>
      <p:pic>
        <p:nvPicPr>
          <p:cNvPr id="3" name="Picture 2" descr="AUCD Policy Talk logo with talking bubbles">
            <a:extLst>
              <a:ext uri="{FF2B5EF4-FFF2-40B4-BE49-F238E27FC236}">
                <a16:creationId xmlns:a16="http://schemas.microsoft.com/office/drawing/2014/main" id="{E7C181FF-3FD3-441D-8EBF-7CDEE46B4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44" y="1831544"/>
            <a:ext cx="3932237" cy="1913689"/>
          </a:xfrm>
          <a:prstGeom prst="rect">
            <a:avLst/>
          </a:prstGeom>
        </p:spPr>
      </p:pic>
      <p:pic>
        <p:nvPicPr>
          <p:cNvPr id="9" name="Picture 8" descr="Disability Policy News every Monday from the Association of University Centers on Disabilities">
            <a:extLst>
              <a:ext uri="{FF2B5EF4-FFF2-40B4-BE49-F238E27FC236}">
                <a16:creationId xmlns:a16="http://schemas.microsoft.com/office/drawing/2014/main" id="{05752080-28F6-4018-8449-9BFD87D0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01" y="118416"/>
            <a:ext cx="5431480" cy="1600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D035F5-9175-41BE-BACD-AED97F170CE5}"/>
              </a:ext>
            </a:extLst>
          </p:cNvPr>
          <p:cNvSpPr/>
          <p:nvPr/>
        </p:nvSpPr>
        <p:spPr>
          <a:xfrm>
            <a:off x="3106231" y="6101209"/>
            <a:ext cx="9301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do: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out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our policy offerings 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one page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299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CEAD-7BB9-40D0-AB5E-4561F27F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for VP announcement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27A41-BB91-48B8-A659-7C783759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9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8B55-2106-4707-A2DC-CC2F51B5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68" y="373383"/>
            <a:ext cx="5685196" cy="1676603"/>
          </a:xfrm>
        </p:spPr>
        <p:txBody>
          <a:bodyPr>
            <a:normAutofit/>
          </a:bodyPr>
          <a:lstStyle/>
          <a:p>
            <a:r>
              <a:rPr lang="en-US" dirty="0"/>
              <a:t>Congressional Calendar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F3A5A4-C235-4560-9F48-97E49F221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68" y="1890827"/>
            <a:ext cx="5402831" cy="390033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Current Recess</a:t>
            </a:r>
          </a:p>
          <a:p>
            <a:pPr lvl="1"/>
            <a:r>
              <a:rPr lang="en-US" sz="2000" dirty="0"/>
              <a:t>Senate on 24 hour vote recall </a:t>
            </a:r>
          </a:p>
          <a:p>
            <a:pPr lvl="1"/>
            <a:r>
              <a:rPr lang="en-US" sz="2000" dirty="0"/>
              <a:t>House on remote 24 vote recall </a:t>
            </a:r>
          </a:p>
          <a:p>
            <a:r>
              <a:rPr lang="en-US" sz="2400" dirty="0"/>
              <a:t>House</a:t>
            </a:r>
          </a:p>
          <a:p>
            <a:pPr lvl="1"/>
            <a:r>
              <a:rPr lang="en-US" sz="2000" dirty="0"/>
              <a:t>Voting remotely </a:t>
            </a:r>
          </a:p>
          <a:p>
            <a:r>
              <a:rPr lang="en-US" sz="2400" dirty="0"/>
              <a:t>Staff working remotely </a:t>
            </a:r>
          </a:p>
          <a:p>
            <a:r>
              <a:rPr lang="en-US" sz="2400" dirty="0"/>
              <a:t>Summer Conventions</a:t>
            </a:r>
          </a:p>
          <a:p>
            <a:pPr lvl="1"/>
            <a:r>
              <a:rPr lang="en-US" sz="2000" b="1" dirty="0">
                <a:solidFill>
                  <a:srgbClr val="262626"/>
                </a:solidFill>
                <a:latin typeface="CNN"/>
              </a:rPr>
              <a:t>Week of August 17: </a:t>
            </a:r>
            <a:r>
              <a:rPr lang="en-US" sz="2000" dirty="0">
                <a:solidFill>
                  <a:srgbClr val="262626"/>
                </a:solidFill>
                <a:latin typeface="CNN"/>
              </a:rPr>
              <a:t>Democratic National Convention in Milwaukee, Wisconsin- largely virtual </a:t>
            </a:r>
          </a:p>
          <a:p>
            <a:pPr lvl="1"/>
            <a:r>
              <a:rPr lang="en-US" sz="2000" b="1" dirty="0">
                <a:solidFill>
                  <a:srgbClr val="262626"/>
                </a:solidFill>
                <a:latin typeface="CNN"/>
              </a:rPr>
              <a:t>August 24-27:</a:t>
            </a:r>
            <a:r>
              <a:rPr lang="en-US" sz="2000" dirty="0">
                <a:solidFill>
                  <a:srgbClr val="262626"/>
                </a:solidFill>
                <a:latin typeface="CNN"/>
              </a:rPr>
              <a:t> Republican National TBD</a:t>
            </a:r>
          </a:p>
          <a:p>
            <a:endParaRPr lang="en-US" sz="2400" dirty="0"/>
          </a:p>
        </p:txBody>
      </p:sp>
      <p:pic>
        <p:nvPicPr>
          <p:cNvPr id="8" name="Content Placeholder 4" descr="US Capitol under blue sky ">
            <a:extLst>
              <a:ext uri="{FF2B5EF4-FFF2-40B4-BE49-F238E27FC236}">
                <a16:creationId xmlns:a16="http://schemas.microsoft.com/office/drawing/2014/main" id="{CC6E2658-FB9F-4EE7-A72D-EDBBEC6E3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r="9148"/>
          <a:stretch/>
        </p:blipFill>
        <p:spPr>
          <a:xfrm>
            <a:off x="6531868" y="640083"/>
            <a:ext cx="5020469" cy="4048876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507EA1-8610-4978-8782-91EE90AC034A}"/>
              </a:ext>
            </a:extLst>
          </p:cNvPr>
          <p:cNvSpPr/>
          <p:nvPr/>
        </p:nvSpPr>
        <p:spPr>
          <a:xfrm>
            <a:off x="895108" y="5791162"/>
            <a:ext cx="10864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What to do</a:t>
            </a:r>
            <a:r>
              <a:rPr lang="en-US" sz="2400" dirty="0"/>
              <a:t>: Learn more about a </a:t>
            </a:r>
            <a:r>
              <a:rPr lang="en-US" sz="2400" u="sng" dirty="0">
                <a:hlinkClick r:id="rId3"/>
              </a:rPr>
              <a:t>Recess from Liz</a:t>
            </a:r>
            <a:r>
              <a:rPr lang="en-US" sz="2400" dirty="0"/>
              <a:t> and use our </a:t>
            </a:r>
            <a:r>
              <a:rPr lang="en-US" sz="2400" u="sng" dirty="0">
                <a:hlinkClick r:id="rId4"/>
              </a:rPr>
              <a:t>plain language guide.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657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E63BAC-A58D-45CD-8C36-4794E884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PKG 4 Negotiations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E128E4-3188-4C30-B0A3-A85D0747859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725613" y="1423988"/>
          <a:ext cx="8942664" cy="4846183"/>
        </p:xfrm>
        <a:graphic>
          <a:graphicData uri="http://schemas.openxmlformats.org/drawingml/2006/table">
            <a:tbl>
              <a:tblPr/>
              <a:tblGrid>
                <a:gridCol w="1557180">
                  <a:extLst>
                    <a:ext uri="{9D8B030D-6E8A-4147-A177-3AD203B41FA5}">
                      <a16:colId xmlns:a16="http://schemas.microsoft.com/office/drawing/2014/main" val="3302141519"/>
                    </a:ext>
                  </a:extLst>
                </a:gridCol>
                <a:gridCol w="2293367">
                  <a:extLst>
                    <a:ext uri="{9D8B030D-6E8A-4147-A177-3AD203B41FA5}">
                      <a16:colId xmlns:a16="http://schemas.microsoft.com/office/drawing/2014/main" val="2560709542"/>
                    </a:ext>
                  </a:extLst>
                </a:gridCol>
                <a:gridCol w="2763763">
                  <a:extLst>
                    <a:ext uri="{9D8B030D-6E8A-4147-A177-3AD203B41FA5}">
                      <a16:colId xmlns:a16="http://schemas.microsoft.com/office/drawing/2014/main" val="3716681929"/>
                    </a:ext>
                  </a:extLst>
                </a:gridCol>
                <a:gridCol w="2328354">
                  <a:extLst>
                    <a:ext uri="{9D8B030D-6E8A-4147-A177-3AD203B41FA5}">
                      <a16:colId xmlns:a16="http://schemas.microsoft.com/office/drawing/2014/main" val="636612436"/>
                    </a:ext>
                  </a:extLst>
                </a:gridCol>
              </a:tblGrid>
              <a:tr h="32455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Item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 HEROES Act (H.R.6800)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HEALS Act 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AUCD Priority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294456"/>
                  </a:ext>
                </a:extLst>
              </a:tr>
              <a:tr h="95154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Liability Wavers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None.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Five-year shield from corona-virus related lawsuits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No liability waivers under ADA and other civil rights legislation.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378858"/>
                  </a:ext>
                </a:extLst>
              </a:tr>
              <a:tr h="6491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Education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$90 billion in funding for schools, none tied to IDEA.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$105 billion in funding for schools, none tied to IDEA. 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$12 billion in funding specifically for IDEA. 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312532"/>
                  </a:ext>
                </a:extLst>
              </a:tr>
              <a:tr h="129821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Home- and Community-Based Services (HCBS)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Investment to support wages, services, leave, and related critical needs to support access.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None.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$20 billion in funding for HCBS.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183421"/>
                  </a:ext>
                </a:extLst>
              </a:tr>
              <a:tr h="16227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DD Network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$10 million for Developmental Disabilities Act Programs (UCEDDS, P&amp;As, DD Councils).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$10 million for Protection and Advocacy Agencies. 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 $2 million for unspecified Technical Assistance.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$30 million for Developmental Disabilities Act Programs (UCEDDS, P&amp;As, DD Councils).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73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56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81B2-F80B-4F68-A125-48477D65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512"/>
            <a:ext cx="12458700" cy="1325563"/>
          </a:xfrm>
        </p:spPr>
        <p:txBody>
          <a:bodyPr>
            <a:normAutofit/>
          </a:bodyPr>
          <a:lstStyle/>
          <a:p>
            <a:r>
              <a:rPr lang="en-US" dirty="0"/>
              <a:t>COVID-19 Executive Actions 8/8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02DCE36-56CB-4526-B11F-BE612CBFC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073418"/>
              </p:ext>
            </p:extLst>
          </p:nvPr>
        </p:nvGraphicFramePr>
        <p:xfrm>
          <a:off x="314325" y="1362075"/>
          <a:ext cx="11513881" cy="4358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3881">
                  <a:extLst>
                    <a:ext uri="{9D8B030D-6E8A-4147-A177-3AD203B41FA5}">
                      <a16:colId xmlns:a16="http://schemas.microsoft.com/office/drawing/2014/main" val="723127298"/>
                    </a:ext>
                  </a:extLst>
                </a:gridCol>
              </a:tblGrid>
              <a:tr h="471643">
                <a:tc>
                  <a:txBody>
                    <a:bodyPr/>
                    <a:lstStyle/>
                    <a:p>
                      <a:pPr fontAlgn="base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 Trump executive actions intended to extend and expand COVID-19 relief, intended to 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suspend payroll tax collection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prevent evictions</a:t>
                      </a:r>
                      <a:endParaRPr lang="en-US" sz="28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student loan deferrals through at least the end of the year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partially reviving expanded unemployment insurance</a:t>
                      </a:r>
                      <a:endParaRPr lang="en-US" sz="28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>
                        <a:buFont typeface="Arial" panose="020B0604020202020204" pitchFamily="34" charset="0"/>
                        <a:buNone/>
                      </a:pP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not clear the legal authority under which the president was acting in taking these actions.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173123"/>
                  </a:ext>
                </a:extLst>
              </a:tr>
              <a:tr h="4260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1644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D77B891-C062-48E8-BAB8-619BA9A25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4294" y="156456"/>
            <a:ext cx="933912" cy="10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7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B3D3-095B-40EF-A309-5A1D8440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F6DCA-3FDF-4995-8F54-E6FF21D6B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Download these </a:t>
            </a:r>
            <a:r>
              <a:rPr lang="en-US" i="1" dirty="0" err="1"/>
              <a:t>filliable</a:t>
            </a:r>
            <a:r>
              <a:rPr lang="en-US" i="1" dirty="0"/>
              <a:t> templates  Please personalize before sending (see blanks and parentheses). Also, please remove information that may not be pertinent to your meeting.</a:t>
            </a:r>
            <a:endParaRPr lang="en-US" dirty="0"/>
          </a:p>
          <a:p>
            <a:pPr lvl="1"/>
            <a:r>
              <a:rPr lang="en-US" sz="4400" b="1" dirty="0" err="1">
                <a:hlinkClick r:id="rId2" tooltip="Covid_AUCD Virtual-Meeting-Request"/>
              </a:rPr>
              <a:t>Covid</a:t>
            </a:r>
            <a:r>
              <a:rPr lang="en-US" sz="4400" b="1" dirty="0">
                <a:hlinkClick r:id="rId2" tooltip="Covid_AUCD Virtual-Meeting-Request"/>
              </a:rPr>
              <a:t> AUCD Virtual Meeting Request</a:t>
            </a:r>
            <a:r>
              <a:rPr lang="en-US" sz="4400" dirty="0"/>
              <a:t> (doc.)</a:t>
            </a:r>
          </a:p>
          <a:p>
            <a:pPr lvl="1"/>
            <a:r>
              <a:rPr lang="en-US" sz="4400" b="1" dirty="0">
                <a:hlinkClick r:id="rId3" tooltip="Generic AUCD Virtual Meeting Request"/>
              </a:rPr>
              <a:t>Generic AUCD Virtual Meeting Request</a:t>
            </a:r>
            <a:r>
              <a:rPr lang="en-US" sz="4400" b="1" dirty="0"/>
              <a:t> </a:t>
            </a:r>
            <a:r>
              <a:rPr lang="en-US" sz="4400" dirty="0"/>
              <a:t>(doc.)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8815B-7235-40A8-8910-DB83C339A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357" y="432593"/>
            <a:ext cx="23812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8149-D33E-5C4F-8988-0E1CE470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VOICE in COVID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998A-F1CF-C14C-9CB4-0D2DA388A5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 email is best</a:t>
            </a:r>
          </a:p>
          <a:p>
            <a:r>
              <a:rPr lang="en-US" dirty="0">
                <a:hlinkClick r:id="rId2"/>
              </a:rPr>
              <a:t>Samples and Scripts </a:t>
            </a:r>
            <a:endParaRPr lang="en-US" dirty="0"/>
          </a:p>
          <a:p>
            <a:r>
              <a:rPr lang="en-US" dirty="0"/>
              <a:t>Social media 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WhatWeNeed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WeAreEssential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8870FA-AFB5-4C31-B7DA-E8AA06B919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0D6D-B08B-8D4F-8254-6970B8E23F30}"/>
              </a:ext>
            </a:extLst>
          </p:cNvPr>
          <p:cNvSpPr/>
          <p:nvPr/>
        </p:nvSpPr>
        <p:spPr>
          <a:xfrm>
            <a:off x="1792983" y="6176963"/>
            <a:ext cx="8606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do: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out AUCD’s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top 10 relationship building tips. </a:t>
            </a:r>
            <a:endParaRPr lang="en-US" sz="2400" i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702597-A4B8-1E48-BC31-17F895C2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04BD7-5057-463C-A068-552064634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915038"/>
            <a:ext cx="4467225" cy="41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4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5DA8E-91E9-4694-9CBA-A6F68146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Money">
            <a:extLst>
              <a:ext uri="{FF2B5EF4-FFF2-40B4-BE49-F238E27FC236}">
                <a16:creationId xmlns:a16="http://schemas.microsoft.com/office/drawing/2014/main" id="{F8CBAF50-35BB-4049-AC45-77D4F14E0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2457" y="1371495"/>
            <a:ext cx="4111200" cy="411120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9E2DD5-2822-4A1B-B4DA-2CD596FDE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891540"/>
            <a:ext cx="6097589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DA59A-770A-4DCB-936D-5E3382EF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784" y="1054121"/>
            <a:ext cx="4740477" cy="1193856"/>
          </a:xfrm>
        </p:spPr>
        <p:txBody>
          <a:bodyPr>
            <a:normAutofit/>
          </a:bodyPr>
          <a:lstStyle/>
          <a:p>
            <a:r>
              <a:rPr lang="en-US" sz="2500" dirty="0"/>
              <a:t>FY 21 timeline for Budget and Appropriations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AE48F-0A8B-46C6-836E-993F343A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009" y="2408844"/>
            <a:ext cx="4740250" cy="339122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President submits budget – usually early February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Congress enacts concurrent Budget Resolution – by April 15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House passed annual appropriations</a:t>
            </a:r>
          </a:p>
          <a:p>
            <a:pPr lvl="1"/>
            <a:r>
              <a:rPr lang="en-US" sz="2000" dirty="0"/>
              <a:t>House and Senate agree on 13 annual appropriations bills – Sept.</a:t>
            </a:r>
          </a:p>
          <a:p>
            <a:pPr lvl="1"/>
            <a:r>
              <a:rPr lang="en-US" sz="2000" dirty="0"/>
              <a:t>Fiscal year begins Oct. 1</a:t>
            </a:r>
          </a:p>
          <a:p>
            <a:pPr lvl="1"/>
            <a:r>
              <a:rPr lang="en-US" sz="2000" dirty="0"/>
              <a:t>The standard timeline is often adjusted due to political realities.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252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B0B0C1-A306-4573-8D49-BB656F311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41412-2C57-40B0-BEF1-25160806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318" y="140469"/>
            <a:ext cx="4918544" cy="1346693"/>
          </a:xfrm>
        </p:spPr>
        <p:txBody>
          <a:bodyPr>
            <a:normAutofit/>
          </a:bodyPr>
          <a:lstStyle/>
          <a:p>
            <a:r>
              <a:rPr lang="en-US" sz="4000" dirty="0"/>
              <a:t>VOTE 2020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35556-B08A-4AB1-A294-F928EF551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354546" cy="507111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0CAEC-8D5E-4DB9-90B7-A6B623677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072" y="1216964"/>
            <a:ext cx="4439365" cy="44393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CD37E0-FCBA-44A4-9FC1-265D6334D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1172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D52BB-AD8E-46A6-A693-E422C4543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460" y="1216964"/>
            <a:ext cx="4932260" cy="5183836"/>
          </a:xfrm>
        </p:spPr>
        <p:txBody>
          <a:bodyPr>
            <a:normAutofit fontScale="92500" lnSpcReduction="10000"/>
          </a:bodyPr>
          <a:lstStyle/>
          <a:p>
            <a:pPr marL="0" marR="0"/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AUCD resources to share and support your efforts:</a:t>
            </a:r>
            <a:endParaRPr lang="en-US" sz="2400" b="1" dirty="0">
              <a:latin typeface="Helvetica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001A72"/>
              </a:buClr>
              <a:buSzPts val="1000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Fact sheet on </a:t>
            </a:r>
            <a:r>
              <a:rPr lang="en-US" u="sng" dirty="0">
                <a:latin typeface="Helvetica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rgbClr val="001A72"/>
              </a:buClr>
              <a:buSzPts val="1000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Fact Sheet on </a:t>
            </a:r>
            <a:r>
              <a:rPr lang="en-US" u="sng" dirty="0">
                <a:latin typeface="Helvetica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Voting By Mail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286000" lvl="1">
              <a:spcBef>
                <a:spcPts val="0"/>
              </a:spcBef>
              <a:buClr>
                <a:srgbClr val="001A72"/>
              </a:buClr>
              <a:buSzPts val="1000"/>
              <a:tabLst>
                <a:tab pos="457200" algn="l"/>
              </a:tabLst>
            </a:pPr>
            <a:r>
              <a:rPr lang="en-US" u="sng" dirty="0">
                <a:latin typeface="Helvetica" panose="020B0604020202020204" pitchFamily="34" charset="0"/>
                <a:ea typeface="Times New Roman" panose="02020603050405020304" pitchFamily="18" charset="0"/>
                <a:hlinkClick r:id="rId5" tooltip="2020 Registration deadlines by St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Registration deadlines by State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Tuesdays with Liz on Voting </a:t>
            </a:r>
            <a:endParaRPr lang="en-US" sz="2400" b="1" dirty="0">
              <a:latin typeface="Helvetica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Clr>
                <a:srgbClr val="001A72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u="sng" dirty="0">
                <a:latin typeface="Helvetica" panose="020B060402020202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ABCs of Voting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Clr>
                <a:srgbClr val="001A72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u="sng" dirty="0">
                <a:latin typeface="Helvetica" panose="020B060402020202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Vote!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Clr>
                <a:srgbClr val="001A72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u="sng" dirty="0">
                <a:latin typeface="Helvetica" panose="020B0604020202020204" pitchFamily="34" charset="0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Being an Educated Voter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Clr>
                <a:srgbClr val="001A72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u="sng" dirty="0">
                <a:latin typeface="Helvetica" panose="020B0604020202020204" pitchFamily="3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Overcoming Voting Barriers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Clr>
                <a:srgbClr val="001A72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u="sng" dirty="0">
                <a:latin typeface="Helvetica" panose="020B060402020202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Election Day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Clr>
                <a:srgbClr val="001A72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u="sng" dirty="0">
                <a:latin typeface="Helvetica" panose="020B0604020202020204" pitchFamily="34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Voter Registration Week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Clr>
                <a:srgbClr val="001A72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u="sng" dirty="0">
                <a:latin typeface="Helvetica" panose="020B0604020202020204" pitchFamily="34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Vote by Mail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78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8CA122A804E4A9A0AA062C1BB157D" ma:contentTypeVersion="12" ma:contentTypeDescription="Create a new document." ma:contentTypeScope="" ma:versionID="20c3a938942d2a20ff4ef86be7ee1a49">
  <xsd:schema xmlns:xsd="http://www.w3.org/2001/XMLSchema" xmlns:xs="http://www.w3.org/2001/XMLSchema" xmlns:p="http://schemas.microsoft.com/office/2006/metadata/properties" xmlns:ns3="e9f76151-2428-4505-bdb1-e9395578ddc0" xmlns:ns4="8c895d38-916d-4d6c-b022-e0ac0eca1fca" targetNamespace="http://schemas.microsoft.com/office/2006/metadata/properties" ma:root="true" ma:fieldsID="70b4bc6d7873411648a58b215480347e" ns3:_="" ns4:_="">
    <xsd:import namespace="e9f76151-2428-4505-bdb1-e9395578ddc0"/>
    <xsd:import namespace="8c895d38-916d-4d6c-b022-e0ac0eca1f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76151-2428-4505-bdb1-e9395578d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95d38-916d-4d6c-b022-e0ac0eca1f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302FDB-7F65-418B-9877-9B715D131296}">
  <ds:schemaRefs>
    <ds:schemaRef ds:uri="http://purl.org/dc/terms/"/>
    <ds:schemaRef ds:uri="e9f76151-2428-4505-bdb1-e9395578ddc0"/>
    <ds:schemaRef ds:uri="http://purl.org/dc/elements/1.1/"/>
    <ds:schemaRef ds:uri="http://purl.org/dc/dcmitype/"/>
    <ds:schemaRef ds:uri="http://schemas.microsoft.com/office/infopath/2007/PartnerControls"/>
    <ds:schemaRef ds:uri="8c895d38-916d-4d6c-b022-e0ac0eca1fca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410C27-8FE4-45B2-9D1F-C6BF677B19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5D2444-2713-4F74-B6C8-6B63B4398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76151-2428-4505-bdb1-e9395578ddc0"/>
    <ds:schemaRef ds:uri="8c895d38-916d-4d6c-b022-e0ac0eca1f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601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CNN</vt:lpstr>
      <vt:lpstr>Helvetica</vt:lpstr>
      <vt:lpstr>Symbol</vt:lpstr>
      <vt:lpstr>Wingdings</vt:lpstr>
      <vt:lpstr>Office Theme</vt:lpstr>
      <vt:lpstr>AUCD Policy Committee  August 11, 2020 </vt:lpstr>
      <vt:lpstr>Hold for VP announcement </vt:lpstr>
      <vt:lpstr>Congressional Calendar </vt:lpstr>
      <vt:lpstr>COVID PKG 4 Negotiations </vt:lpstr>
      <vt:lpstr>COVID-19 Executive Actions 8/8</vt:lpstr>
      <vt:lpstr>Tools </vt:lpstr>
      <vt:lpstr>YOUR VOICE in COVID </vt:lpstr>
      <vt:lpstr>FY 21 timeline for Budget and Appropriations </vt:lpstr>
      <vt:lpstr>VOTE 2020 </vt:lpstr>
      <vt:lpstr>PowerPoint Presentation</vt:lpstr>
      <vt:lpstr>To Do: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AUCD Policy Committee  June 9, 2020 </dc:title>
  <dc:creator>Rylin Rodgers</dc:creator>
  <cp:lastModifiedBy>Rylin Rodgers</cp:lastModifiedBy>
  <cp:revision>15</cp:revision>
  <dcterms:created xsi:type="dcterms:W3CDTF">2020-07-13T20:05:05Z</dcterms:created>
  <dcterms:modified xsi:type="dcterms:W3CDTF">2020-08-11T18:39:07Z</dcterms:modified>
</cp:coreProperties>
</file>