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64" r:id="rId5"/>
    <p:sldId id="579" r:id="rId6"/>
    <p:sldId id="580" r:id="rId7"/>
    <p:sldId id="544" r:id="rId8"/>
    <p:sldId id="398" r:id="rId9"/>
    <p:sldId id="399" r:id="rId10"/>
    <p:sldId id="434" r:id="rId11"/>
    <p:sldId id="543" r:id="rId12"/>
    <p:sldId id="542" r:id="rId13"/>
    <p:sldId id="402" r:id="rId14"/>
    <p:sldId id="541" r:id="rId15"/>
    <p:sldId id="545" r:id="rId16"/>
    <p:sldId id="485" r:id="rId17"/>
    <p:sldId id="494" r:id="rId18"/>
    <p:sldId id="267" r:id="rId19"/>
    <p:sldId id="269" r:id="rId20"/>
    <p:sldId id="581" r:id="rId21"/>
    <p:sldId id="571" r:id="rId22"/>
    <p:sldId id="569" r:id="rId23"/>
    <p:sldId id="531" r:id="rId24"/>
    <p:sldId id="570" r:id="rId25"/>
    <p:sldId id="535" r:id="rId26"/>
    <p:sldId id="582" r:id="rId27"/>
    <p:sldId id="572" r:id="rId28"/>
    <p:sldId id="573" r:id="rId29"/>
    <p:sldId id="576" r:id="rId30"/>
    <p:sldId id="578" r:id="rId31"/>
    <p:sldId id="575" r:id="rId32"/>
    <p:sldId id="577" r:id="rId33"/>
    <p:sldId id="53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tsey Howe" initials="BH" lastIdx="7" clrIdx="6">
    <p:extLst>
      <p:ext uri="{19B8F6BF-5375-455C-9EA6-DF929625EA0E}">
        <p15:presenceInfo xmlns:p15="http://schemas.microsoft.com/office/powerpoint/2012/main" userId="Betsey Howe" providerId="None"/>
      </p:ext>
    </p:extLst>
  </p:cmAuthor>
  <p:cmAuthor id="1" name="Hannah Badal Getachew-Smith" initials="HBGS" lastIdx="5" clrIdx="0">
    <p:extLst>
      <p:ext uri="{19B8F6BF-5375-455C-9EA6-DF929625EA0E}">
        <p15:presenceInfo xmlns:p15="http://schemas.microsoft.com/office/powerpoint/2012/main" userId="S::hjb562@ads.northwestern.edu::3c39b3ec-368b-4de9-8f69-44c18e5af532" providerId="AD"/>
      </p:ext>
    </p:extLst>
  </p:cmAuthor>
  <p:cmAuthor id="2" name="Hannah Getachew-Smith" initials="HGS" lastIdx="1" clrIdx="1">
    <p:extLst>
      <p:ext uri="{19B8F6BF-5375-455C-9EA6-DF929625EA0E}">
        <p15:presenceInfo xmlns:p15="http://schemas.microsoft.com/office/powerpoint/2012/main" userId="S::hgetachew-smith@aucd.org::4fcacceb-3ad3-47b0-b5b1-6e48f81db050" providerId="AD"/>
      </p:ext>
    </p:extLst>
  </p:cmAuthor>
  <p:cmAuthor id="3" name="Danielle Webber" initials="DW" lastIdx="1" clrIdx="2">
    <p:extLst>
      <p:ext uri="{19B8F6BF-5375-455C-9EA6-DF929625EA0E}">
        <p15:presenceInfo xmlns:p15="http://schemas.microsoft.com/office/powerpoint/2012/main" userId="S::dwebber@aucd.org::af133db6-4238-4d18-8470-26ac076d31fc" providerId="AD"/>
      </p:ext>
    </p:extLst>
  </p:cmAuthor>
  <p:cmAuthor id="4" name="Puja" initials="P" lastIdx="7" clrIdx="3">
    <p:extLst>
      <p:ext uri="{19B8F6BF-5375-455C-9EA6-DF929625EA0E}">
        <p15:presenceInfo xmlns:p15="http://schemas.microsoft.com/office/powerpoint/2012/main" userId="S::idj5@cdc.gov::071c1f24-68c9-4bf0-8677-50d972b069ca" providerId="AD"/>
      </p:ext>
    </p:extLst>
  </p:cmAuthor>
  <p:cmAuthor id="5" name="Ryerson, A. Blythe (CDC/DDNID/NCBDDD/DHDD)" initials="RAB(" lastIdx="4" clrIdx="4">
    <p:extLst>
      <p:ext uri="{19B8F6BF-5375-455C-9EA6-DF929625EA0E}">
        <p15:presenceInfo xmlns:p15="http://schemas.microsoft.com/office/powerpoint/2012/main" userId="S::ZTQ6@cdc.gov::e26006e3-0a81-434d-a352-a678909e89f0" providerId="AD"/>
      </p:ext>
    </p:extLst>
  </p:cmAuthor>
  <p:cmAuthor id="6" name="Meunier, Jennifer (CDC/DDNID/NCBDDD/DHDD)" initials="MJ(" lastIdx="6" clrIdx="5">
    <p:extLst>
      <p:ext uri="{19B8F6BF-5375-455C-9EA6-DF929625EA0E}">
        <p15:presenceInfo xmlns:p15="http://schemas.microsoft.com/office/powerpoint/2012/main" userId="S::eoa6@cdc.gov::3f60729f-4063-4e99-b136-40ea75c9fe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B84"/>
    <a:srgbClr val="A2988A"/>
    <a:srgbClr val="76AE99"/>
    <a:srgbClr val="3FA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60" autoAdjust="0"/>
  </p:normalViewPr>
  <p:slideViewPr>
    <p:cSldViewPr snapToGrid="0">
      <p:cViewPr varScale="1">
        <p:scale>
          <a:sx n="57" d="100"/>
          <a:sy n="57" d="100"/>
        </p:scale>
        <p:origin x="15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2039\Dropbox\2020-2021%20Act%20Early%20Response%20to%20COVID-19\01.Project%20Data%20Analysis\Act%20Early%20COVID%20Data%20Analysis_10.14.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2039\Dropbox\2020-2021%20Act%20Early%20Response%20to%20COVID-19\01.Project%20Data%20Analysis\Act%20Early%20COVID%20Data%20Analysis_10.14.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2039\Dropbox\2020-2021%20Act%20Early%20Response%20to%20COVID-19\01.Project%20Data%20Analysis\Act%20Early%20COVID%20Data%20Analysis_10.14.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12039\Dropbox\2020-2021%20Act%20Early%20Response%20to%20COVID-19\01.Project%20Data%20Analysis\Act%20Early%20COVID%20Data%20Analysis_10.14.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12039\Dropbox\2020-2021%20Act%20Early%20Response%20to%20COVID-19\01.Project%20Data%20Analysis\Act%20Early%20COVID%20Data%20Analysis_10.14.2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36152499195489E-2"/>
          <c:y val="5.8626636139508678E-2"/>
          <c:w val="0.87494398162398679"/>
          <c:h val="0.72087759202474022"/>
        </c:manualLayout>
      </c:layout>
      <c:barChart>
        <c:barDir val="col"/>
        <c:grouping val="clustered"/>
        <c:varyColors val="0"/>
        <c:ser>
          <c:idx val="0"/>
          <c:order val="0"/>
          <c:spPr>
            <a:solidFill>
              <a:srgbClr val="5A4099"/>
            </a:solidFill>
            <a:ln>
              <a:noFill/>
            </a:ln>
            <a:effectLst/>
          </c:spPr>
          <c:invertIfNegative val="0"/>
          <c:dLbls>
            <c:dLbl>
              <c:idx val="0"/>
              <c:layout>
                <c:manualLayout>
                  <c:x val="-1.9265575396751566E-17"/>
                  <c:y val="1.21065375302663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F5-40DB-B633-1961134E1893}"/>
                </c:ext>
              </c:extLst>
            </c:dLbl>
            <c:dLbl>
              <c:idx val="1"/>
              <c:layout>
                <c:manualLayout>
                  <c:x val="-3.8531150793503133E-17"/>
                  <c:y val="1.61420500403551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F5-40DB-B633-1961134E1893}"/>
                </c:ext>
              </c:extLst>
            </c:dLbl>
            <c:dLbl>
              <c:idx val="4"/>
              <c:layout>
                <c:manualLayout>
                  <c:x val="-2.101723413198823E-3"/>
                  <c:y val="1.2106537530266335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FFD2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5729298024379991E-2"/>
                      <c:h val="5.910023958869548E-2"/>
                    </c:manualLayout>
                  </c15:layout>
                </c:ext>
                <c:ext xmlns:c16="http://schemas.microsoft.com/office/drawing/2014/chart" uri="{C3380CC4-5D6E-409C-BE32-E72D297353CC}">
                  <c16:uniqueId val="{00000002-9BF5-40DB-B633-1961134E189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D2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'09.25.20 Work Plan Analysis'!$B$47:$K$47</c:f>
              <c:strCache>
                <c:ptCount val="10"/>
                <c:pt idx="0">
                  <c:v>Title V</c:v>
                </c:pt>
                <c:pt idx="1">
                  <c:v>Part C </c:v>
                </c:pt>
                <c:pt idx="2">
                  <c:v>Part B, 619</c:v>
                </c:pt>
                <c:pt idx="3">
                  <c:v>AAP</c:v>
                </c:pt>
                <c:pt idx="4">
                  <c:v>Disability Advocacy</c:v>
                </c:pt>
                <c:pt idx="5">
                  <c:v>WIC</c:v>
                </c:pt>
                <c:pt idx="6">
                  <c:v>Child Welfare</c:v>
                </c:pt>
                <c:pt idx="7">
                  <c:v>HV</c:v>
                </c:pt>
                <c:pt idx="8">
                  <c:v>EHS/HS</c:v>
                </c:pt>
                <c:pt idx="9">
                  <c:v>CC</c:v>
                </c:pt>
              </c:strCache>
            </c:strRef>
          </c:cat>
          <c:val>
            <c:numRef>
              <c:f>'09.25.20 Work Plan Analysis'!$B$48:$K$48</c:f>
              <c:numCache>
                <c:formatCode>General</c:formatCode>
                <c:ptCount val="10"/>
                <c:pt idx="0">
                  <c:v>40</c:v>
                </c:pt>
                <c:pt idx="1">
                  <c:v>40</c:v>
                </c:pt>
                <c:pt idx="2">
                  <c:v>15</c:v>
                </c:pt>
                <c:pt idx="3">
                  <c:v>39</c:v>
                </c:pt>
                <c:pt idx="4">
                  <c:v>40</c:v>
                </c:pt>
                <c:pt idx="5">
                  <c:v>13</c:v>
                </c:pt>
                <c:pt idx="6">
                  <c:v>13</c:v>
                </c:pt>
                <c:pt idx="7">
                  <c:v>25</c:v>
                </c:pt>
                <c:pt idx="8">
                  <c:v>27</c:v>
                </c:pt>
                <c:pt idx="9">
                  <c:v>29</c:v>
                </c:pt>
              </c:numCache>
            </c:numRef>
          </c:val>
          <c:extLst>
            <c:ext xmlns:c16="http://schemas.microsoft.com/office/drawing/2014/chart" uri="{C3380CC4-5D6E-409C-BE32-E72D297353CC}">
              <c16:uniqueId val="{00000003-9BF5-40DB-B633-1961134E1893}"/>
            </c:ext>
          </c:extLst>
        </c:ser>
        <c:dLbls>
          <c:dLblPos val="outEnd"/>
          <c:showLegendKey val="0"/>
          <c:showVal val="1"/>
          <c:showCatName val="0"/>
          <c:showSerName val="0"/>
          <c:showPercent val="0"/>
          <c:showBubbleSize val="0"/>
        </c:dLbls>
        <c:gapWidth val="219"/>
        <c:overlap val="-27"/>
        <c:axId val="1671974272"/>
        <c:axId val="1678714880"/>
      </c:barChart>
      <c:catAx>
        <c:axId val="1671974272"/>
        <c:scaling>
          <c:orientation val="minMax"/>
        </c:scaling>
        <c:delete val="0"/>
        <c:axPos val="b"/>
        <c:title>
          <c:tx>
            <c:rich>
              <a:bodyPr rot="0" spcFirstLastPara="1" vertOverflow="ellipsis" vert="horz" wrap="square" anchor="ctr" anchorCtr="1"/>
              <a:lstStyle/>
              <a:p>
                <a:pPr>
                  <a:defRPr sz="12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r>
                  <a:rPr lang="en-US" sz="1200">
                    <a:solidFill>
                      <a:srgbClr val="A2988A"/>
                    </a:solidFill>
                  </a:rPr>
                  <a:t>State and Territory</a:t>
                </a:r>
                <a:r>
                  <a:rPr lang="en-US" sz="1200" baseline="0">
                    <a:solidFill>
                      <a:srgbClr val="A2988A"/>
                    </a:solidFill>
                  </a:rPr>
                  <a:t> </a:t>
                </a:r>
                <a:r>
                  <a:rPr lang="en-US" sz="1200">
                    <a:solidFill>
                      <a:srgbClr val="A2988A"/>
                    </a:solidFill>
                  </a:rPr>
                  <a:t>Team Early Childhood System Partners</a:t>
                </a:r>
                <a:r>
                  <a:rPr lang="en-US" sz="1200" baseline="0">
                    <a:solidFill>
                      <a:srgbClr val="A2988A"/>
                    </a:solidFill>
                  </a:rPr>
                  <a:t> </a:t>
                </a:r>
                <a:endParaRPr lang="en-US" sz="1200">
                  <a:solidFill>
                    <a:srgbClr val="A2988A"/>
                  </a:solidFill>
                </a:endParaRPr>
              </a:p>
            </c:rich>
          </c:tx>
          <c:layout>
            <c:manualLayout>
              <c:xMode val="edge"/>
              <c:yMode val="edge"/>
              <c:x val="0.29195736431307673"/>
              <c:y val="0.9522641959473439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crossAx val="1678714880"/>
        <c:crosses val="autoZero"/>
        <c:auto val="1"/>
        <c:lblAlgn val="ctr"/>
        <c:lblOffset val="100"/>
        <c:noMultiLvlLbl val="0"/>
      </c:catAx>
      <c:valAx>
        <c:axId val="1678714880"/>
        <c:scaling>
          <c:orientation val="minMax"/>
        </c:scaling>
        <c:delete val="0"/>
        <c:axPos val="l"/>
        <c:title>
          <c:tx>
            <c:rich>
              <a:bodyPr rot="-5400000" spcFirstLastPara="1" vertOverflow="ellipsis" vert="horz" wrap="square" anchor="ctr" anchorCtr="1"/>
              <a:lstStyle/>
              <a:p>
                <a:pPr>
                  <a:defRPr sz="11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r>
                  <a:rPr lang="en-US">
                    <a:solidFill>
                      <a:srgbClr val="A2988A"/>
                    </a:solidFill>
                  </a:rPr>
                  <a:t>Frequency </a:t>
                </a:r>
              </a:p>
            </c:rich>
          </c:tx>
          <c:layout>
            <c:manualLayout>
              <c:xMode val="edge"/>
              <c:yMode val="edge"/>
              <c:x val="0"/>
              <c:y val="0.2205823283363024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crossAx val="1671974272"/>
        <c:crosses val="autoZero"/>
        <c:crossBetween val="between"/>
      </c:valAx>
      <c:spPr>
        <a:solidFill>
          <a:srgbClr val="76AE99"/>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34658992499027E-2"/>
          <c:y val="0.10185185185185185"/>
          <c:w val="0.88439968956926074"/>
          <c:h val="0.70226086322543024"/>
        </c:manualLayout>
      </c:layout>
      <c:barChart>
        <c:barDir val="col"/>
        <c:grouping val="clustered"/>
        <c:varyColors val="0"/>
        <c:ser>
          <c:idx val="0"/>
          <c:order val="0"/>
          <c:spPr>
            <a:solidFill>
              <a:srgbClr val="5A4099"/>
            </a:solidFill>
            <a:ln>
              <a:noFill/>
            </a:ln>
            <a:effectLst/>
          </c:spPr>
          <c:invertIfNegative val="0"/>
          <c:dLbls>
            <c:dLbl>
              <c:idx val="0"/>
              <c:layout>
                <c:manualLayout>
                  <c:x val="0"/>
                  <c:y val="1.41242937853107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C2-44B5-B78B-CC43F4F1448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D2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'09.25.20 Work Plan Analysis'!$O$48:$Q$48</c:f>
              <c:strCache>
                <c:ptCount val="3"/>
                <c:pt idx="0">
                  <c:v>Family/Parent Centers</c:v>
                </c:pt>
                <c:pt idx="1">
                  <c:v>UCEDD/LEND</c:v>
                </c:pt>
                <c:pt idx="2">
                  <c:v>Autism Partner</c:v>
                </c:pt>
              </c:strCache>
            </c:strRef>
          </c:cat>
          <c:val>
            <c:numRef>
              <c:f>'09.25.20 Work Plan Analysis'!$O$49:$Q$49</c:f>
              <c:numCache>
                <c:formatCode>General</c:formatCode>
                <c:ptCount val="3"/>
                <c:pt idx="0">
                  <c:v>35</c:v>
                </c:pt>
                <c:pt idx="1">
                  <c:v>28</c:v>
                </c:pt>
                <c:pt idx="2">
                  <c:v>15</c:v>
                </c:pt>
              </c:numCache>
            </c:numRef>
          </c:val>
          <c:extLst>
            <c:ext xmlns:c16="http://schemas.microsoft.com/office/drawing/2014/chart" uri="{C3380CC4-5D6E-409C-BE32-E72D297353CC}">
              <c16:uniqueId val="{00000001-64C2-44B5-B78B-CC43F4F14482}"/>
            </c:ext>
          </c:extLst>
        </c:ser>
        <c:dLbls>
          <c:dLblPos val="outEnd"/>
          <c:showLegendKey val="0"/>
          <c:showVal val="1"/>
          <c:showCatName val="0"/>
          <c:showSerName val="0"/>
          <c:showPercent val="0"/>
          <c:showBubbleSize val="0"/>
        </c:dLbls>
        <c:gapWidth val="219"/>
        <c:overlap val="-27"/>
        <c:axId val="1939096848"/>
        <c:axId val="1885544864"/>
      </c:barChart>
      <c:catAx>
        <c:axId val="1939096848"/>
        <c:scaling>
          <c:orientation val="minMax"/>
        </c:scaling>
        <c:delete val="0"/>
        <c:axPos val="b"/>
        <c:title>
          <c:tx>
            <c:rich>
              <a:bodyPr rot="0" spcFirstLastPara="1" vertOverflow="ellipsis" vert="horz" wrap="square" anchor="ctr" anchorCtr="1"/>
              <a:lstStyle/>
              <a:p>
                <a:pPr>
                  <a:defRPr sz="14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r>
                  <a:rPr lang="en-US" sz="1400">
                    <a:solidFill>
                      <a:srgbClr val="A2988A"/>
                    </a:solidFill>
                  </a:rPr>
                  <a:t>Partner Programs </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crossAx val="1885544864"/>
        <c:crosses val="autoZero"/>
        <c:auto val="1"/>
        <c:lblAlgn val="ctr"/>
        <c:lblOffset val="100"/>
        <c:noMultiLvlLbl val="0"/>
      </c:catAx>
      <c:valAx>
        <c:axId val="1885544864"/>
        <c:scaling>
          <c:orientation val="minMax"/>
        </c:scaling>
        <c:delete val="0"/>
        <c:axPos val="l"/>
        <c:title>
          <c:tx>
            <c:rich>
              <a:bodyPr rot="-5400000" spcFirstLastPara="1" vertOverflow="ellipsis" vert="horz" wrap="square" anchor="ctr" anchorCtr="1"/>
              <a:lstStyle/>
              <a:p>
                <a:pPr>
                  <a:defRPr sz="10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r>
                  <a:rPr lang="en-US">
                    <a:solidFill>
                      <a:srgbClr val="A2988A"/>
                    </a:solidFill>
                  </a:rPr>
                  <a:t>Frequency</a:t>
                </a:r>
                <a:r>
                  <a:rPr lang="en-US" baseline="0">
                    <a:solidFill>
                      <a:srgbClr val="A2988A"/>
                    </a:solidFill>
                  </a:rPr>
                  <a:t> </a:t>
                </a:r>
                <a:endParaRPr lang="en-US">
                  <a:solidFill>
                    <a:srgbClr val="A2988A"/>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crossAx val="1939096848"/>
        <c:crosses val="autoZero"/>
        <c:crossBetween val="between"/>
      </c:valAx>
      <c:spPr>
        <a:solidFill>
          <a:srgbClr val="76AE99"/>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94264610755296E-2"/>
          <c:y val="2.655383031161547E-2"/>
          <c:w val="0.9103420473967343"/>
          <c:h val="0.88203094984828245"/>
        </c:manualLayout>
      </c:layout>
      <c:barChart>
        <c:barDir val="col"/>
        <c:grouping val="clustered"/>
        <c:varyColors val="0"/>
        <c:ser>
          <c:idx val="0"/>
          <c:order val="0"/>
          <c:spPr>
            <a:solidFill>
              <a:srgbClr val="5A4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D2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'Key Program Integration '!$E$46:$M$46</c:f>
              <c:strCache>
                <c:ptCount val="9"/>
                <c:pt idx="0">
                  <c:v>PCP</c:v>
                </c:pt>
                <c:pt idx="1">
                  <c:v>HMG</c:v>
                </c:pt>
                <c:pt idx="2">
                  <c:v>WIC</c:v>
                </c:pt>
                <c:pt idx="3">
                  <c:v>MCH</c:v>
                </c:pt>
                <c:pt idx="4">
                  <c:v>Child Welfare</c:v>
                </c:pt>
                <c:pt idx="5">
                  <c:v>HS/EHS</c:v>
                </c:pt>
                <c:pt idx="6">
                  <c:v>Childcare</c:v>
                </c:pt>
                <c:pt idx="7">
                  <c:v>IDEA C</c:v>
                </c:pt>
                <c:pt idx="8">
                  <c:v>IDEA B</c:v>
                </c:pt>
              </c:strCache>
            </c:strRef>
          </c:cat>
          <c:val>
            <c:numRef>
              <c:f>'Key Program Integration '!$E$47:$M$47</c:f>
              <c:numCache>
                <c:formatCode>General</c:formatCode>
                <c:ptCount val="9"/>
                <c:pt idx="0">
                  <c:v>10</c:v>
                </c:pt>
                <c:pt idx="1">
                  <c:v>12</c:v>
                </c:pt>
                <c:pt idx="2">
                  <c:v>10</c:v>
                </c:pt>
                <c:pt idx="3">
                  <c:v>27</c:v>
                </c:pt>
                <c:pt idx="4">
                  <c:v>7</c:v>
                </c:pt>
                <c:pt idx="5">
                  <c:v>24</c:v>
                </c:pt>
                <c:pt idx="6">
                  <c:v>16</c:v>
                </c:pt>
                <c:pt idx="7">
                  <c:v>11</c:v>
                </c:pt>
                <c:pt idx="8">
                  <c:v>4</c:v>
                </c:pt>
              </c:numCache>
            </c:numRef>
          </c:val>
          <c:extLst>
            <c:ext xmlns:c16="http://schemas.microsoft.com/office/drawing/2014/chart" uri="{C3380CC4-5D6E-409C-BE32-E72D297353CC}">
              <c16:uniqueId val="{00000000-DC14-4AF2-BFF5-8D9F6A065133}"/>
            </c:ext>
          </c:extLst>
        </c:ser>
        <c:dLbls>
          <c:dLblPos val="outEnd"/>
          <c:showLegendKey val="0"/>
          <c:showVal val="1"/>
          <c:showCatName val="0"/>
          <c:showSerName val="0"/>
          <c:showPercent val="0"/>
          <c:showBubbleSize val="0"/>
        </c:dLbls>
        <c:gapWidth val="219"/>
        <c:overlap val="-27"/>
        <c:axId val="1671844848"/>
        <c:axId val="1677672672"/>
      </c:barChart>
      <c:catAx>
        <c:axId val="1671844848"/>
        <c:scaling>
          <c:orientation val="minMax"/>
        </c:scaling>
        <c:delete val="0"/>
        <c:axPos val="b"/>
        <c:title>
          <c:tx>
            <c:rich>
              <a:bodyPr rot="0" spcFirstLastPara="1" vertOverflow="ellipsis" vert="horz" wrap="square" anchor="ctr" anchorCtr="1"/>
              <a:lstStyle/>
              <a:p>
                <a:pPr>
                  <a:defRPr sz="11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r>
                  <a:rPr lang="en-US" sz="1100" dirty="0">
                    <a:solidFill>
                      <a:srgbClr val="A2988A"/>
                    </a:solidFill>
                  </a:rPr>
                  <a:t>Key Programs </a:t>
                </a:r>
              </a:p>
            </c:rich>
          </c:tx>
          <c:layout>
            <c:manualLayout>
              <c:xMode val="edge"/>
              <c:yMode val="edge"/>
              <c:x val="0.47433727445011398"/>
              <c:y val="0.95721139479917794"/>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crossAx val="1677672672"/>
        <c:crosses val="autoZero"/>
        <c:auto val="1"/>
        <c:lblAlgn val="ctr"/>
        <c:lblOffset val="100"/>
        <c:noMultiLvlLbl val="0"/>
      </c:catAx>
      <c:valAx>
        <c:axId val="1677672672"/>
        <c:scaling>
          <c:orientation val="minMax"/>
          <c:max val="43"/>
          <c:min val="0"/>
        </c:scaling>
        <c:delete val="0"/>
        <c:axPos val="l"/>
        <c:title>
          <c:tx>
            <c:rich>
              <a:bodyPr rot="-5400000" spcFirstLastPara="1" vertOverflow="ellipsis" vert="horz" wrap="square" anchor="ctr" anchorCtr="1"/>
              <a:lstStyle/>
              <a:p>
                <a:pPr>
                  <a:defRPr sz="10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r>
                  <a:rPr lang="en-US">
                    <a:solidFill>
                      <a:srgbClr val="A2988A"/>
                    </a:solidFill>
                  </a:rPr>
                  <a:t>Frequency</a:t>
                </a:r>
                <a:r>
                  <a:rPr lang="en-US" baseline="0">
                    <a:solidFill>
                      <a:srgbClr val="A2988A"/>
                    </a:solidFill>
                  </a:rPr>
                  <a:t> of Programs</a:t>
                </a:r>
                <a:endParaRPr lang="en-US">
                  <a:solidFill>
                    <a:srgbClr val="A2988A"/>
                  </a:solidFill>
                </a:endParaRPr>
              </a:p>
            </c:rich>
          </c:tx>
          <c:layout>
            <c:manualLayout>
              <c:xMode val="edge"/>
              <c:yMode val="edge"/>
              <c:x val="1.0707484195233048E-2"/>
              <c:y val="0.3560708346074467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crossAx val="1671844848"/>
        <c:crosses val="autoZero"/>
        <c:crossBetween val="between"/>
      </c:valAx>
      <c:spPr>
        <a:solidFill>
          <a:srgbClr val="76AE99"/>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A4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D2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'09.25.20 Work Plan Analysis'!$X$49:$Z$49</c:f>
              <c:strCache>
                <c:ptCount val="3"/>
                <c:pt idx="0">
                  <c:v>Healthcare</c:v>
                </c:pt>
                <c:pt idx="1">
                  <c:v>Education </c:v>
                </c:pt>
                <c:pt idx="2">
                  <c:v>Both Healthcare &amp; Education </c:v>
                </c:pt>
              </c:strCache>
            </c:strRef>
          </c:cat>
          <c:val>
            <c:numRef>
              <c:f>'09.25.20 Work Plan Analysis'!$X$50:$Z$50</c:f>
              <c:numCache>
                <c:formatCode>General</c:formatCode>
                <c:ptCount val="3"/>
                <c:pt idx="0" formatCode="0">
                  <c:v>5</c:v>
                </c:pt>
                <c:pt idx="1">
                  <c:v>5</c:v>
                </c:pt>
                <c:pt idx="2">
                  <c:v>33</c:v>
                </c:pt>
              </c:numCache>
            </c:numRef>
          </c:val>
          <c:extLst>
            <c:ext xmlns:c16="http://schemas.microsoft.com/office/drawing/2014/chart" uri="{C3380CC4-5D6E-409C-BE32-E72D297353CC}">
              <c16:uniqueId val="{00000000-9EBD-451A-B2E8-48BD6B3A3C19}"/>
            </c:ext>
          </c:extLst>
        </c:ser>
        <c:dLbls>
          <c:dLblPos val="outEnd"/>
          <c:showLegendKey val="0"/>
          <c:showVal val="1"/>
          <c:showCatName val="0"/>
          <c:showSerName val="0"/>
          <c:showPercent val="0"/>
          <c:showBubbleSize val="0"/>
        </c:dLbls>
        <c:gapWidth val="219"/>
        <c:overlap val="-27"/>
        <c:axId val="796248240"/>
        <c:axId val="686486816"/>
      </c:barChart>
      <c:catAx>
        <c:axId val="796248240"/>
        <c:scaling>
          <c:orientation val="minMax"/>
        </c:scaling>
        <c:delete val="0"/>
        <c:axPos val="b"/>
        <c:title>
          <c:tx>
            <c:rich>
              <a:bodyPr rot="0" spcFirstLastPara="1" vertOverflow="ellipsis" vert="horz" wrap="square" anchor="ctr" anchorCtr="1"/>
              <a:lstStyle/>
              <a:p>
                <a:pPr>
                  <a:defRPr sz="1400" b="0" i="0" u="none" strike="noStrike" kern="1200" baseline="0">
                    <a:solidFill>
                      <a:srgbClr val="A2988A"/>
                    </a:solidFill>
                    <a:latin typeface="+mn-lt"/>
                    <a:ea typeface="+mn-ea"/>
                    <a:cs typeface="+mn-cs"/>
                  </a:defRPr>
                </a:pPr>
                <a:r>
                  <a:rPr lang="en-US" sz="1400">
                    <a:solidFill>
                      <a:srgbClr val="A2988A"/>
                    </a:solidFill>
                  </a:rPr>
                  <a:t>EC System Focus</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A2988A"/>
                  </a:solidFill>
                  <a:latin typeface="+mn-lt"/>
                  <a:ea typeface="+mn-ea"/>
                  <a:cs typeface="+mn-cs"/>
                </a:defRPr>
              </a:pPr>
              <a:endParaRPr lang="en-US"/>
            </a:p>
          </c:txPr>
        </c:title>
        <c:numFmt formatCode="General" sourceLinked="1"/>
        <c:majorTickMark val="none"/>
        <c:minorTickMark val="none"/>
        <c:tickLblPos val="nextTo"/>
        <c:spPr>
          <a:noFill/>
          <a:ln w="9525">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A2988A"/>
                </a:solidFill>
                <a:latin typeface="+mn-lt"/>
                <a:ea typeface="+mn-ea"/>
                <a:cs typeface="+mn-cs"/>
              </a:defRPr>
            </a:pPr>
            <a:endParaRPr lang="en-US"/>
          </a:p>
        </c:txPr>
        <c:crossAx val="686486816"/>
        <c:crosses val="autoZero"/>
        <c:auto val="1"/>
        <c:lblAlgn val="ctr"/>
        <c:lblOffset val="100"/>
        <c:noMultiLvlLbl val="0"/>
      </c:catAx>
      <c:valAx>
        <c:axId val="686486816"/>
        <c:scaling>
          <c:orientation val="minMax"/>
          <c:max val="40"/>
        </c:scaling>
        <c:delete val="0"/>
        <c:axPos val="l"/>
        <c:title>
          <c:tx>
            <c:rich>
              <a:bodyPr rot="-5400000" spcFirstLastPara="1" vertOverflow="ellipsis" vert="horz" wrap="square" anchor="ctr" anchorCtr="1"/>
              <a:lstStyle/>
              <a:p>
                <a:pPr>
                  <a:defRPr sz="1000" b="0" i="0" u="none" strike="noStrike" kern="1200" baseline="0">
                    <a:solidFill>
                      <a:srgbClr val="A2988A"/>
                    </a:solidFill>
                    <a:latin typeface="+mn-lt"/>
                    <a:ea typeface="+mn-ea"/>
                    <a:cs typeface="+mn-cs"/>
                  </a:defRPr>
                </a:pPr>
                <a:r>
                  <a:rPr lang="en-US">
                    <a:solidFill>
                      <a:srgbClr val="A2988A"/>
                    </a:solidFill>
                  </a:rPr>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A2988A"/>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A2988A"/>
                </a:solidFill>
                <a:latin typeface="+mn-lt"/>
                <a:ea typeface="+mn-ea"/>
                <a:cs typeface="+mn-cs"/>
              </a:defRPr>
            </a:pPr>
            <a:endParaRPr lang="en-US"/>
          </a:p>
        </c:txPr>
        <c:crossAx val="796248240"/>
        <c:crosses val="autoZero"/>
        <c:crossBetween val="between"/>
      </c:valAx>
      <c:spPr>
        <a:solidFill>
          <a:srgbClr val="76AE99"/>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716535433071"/>
          <c:y val="0.11750881316098707"/>
          <c:w val="0.86972407295241938"/>
          <c:h val="0.68414445256622591"/>
        </c:manualLayout>
      </c:layout>
      <c:barChart>
        <c:barDir val="col"/>
        <c:grouping val="clustered"/>
        <c:varyColors val="0"/>
        <c:ser>
          <c:idx val="0"/>
          <c:order val="0"/>
          <c:spPr>
            <a:solidFill>
              <a:srgbClr val="5A4099"/>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FFD2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'09.25.20 Work Plan Analysis'!$AG$47:$AI$47</c:f>
              <c:strCache>
                <c:ptCount val="3"/>
                <c:pt idx="0">
                  <c:v>Race</c:v>
                </c:pt>
                <c:pt idx="1">
                  <c:v>SES</c:v>
                </c:pt>
                <c:pt idx="2">
                  <c:v>Region</c:v>
                </c:pt>
              </c:strCache>
            </c:strRef>
          </c:cat>
          <c:val>
            <c:numRef>
              <c:f>'09.25.20 Work Plan Analysis'!$AG$48:$AI$48</c:f>
              <c:numCache>
                <c:formatCode>0</c:formatCode>
                <c:ptCount val="3"/>
                <c:pt idx="0">
                  <c:v>11</c:v>
                </c:pt>
                <c:pt idx="1">
                  <c:v>14</c:v>
                </c:pt>
                <c:pt idx="2">
                  <c:v>10</c:v>
                </c:pt>
              </c:numCache>
            </c:numRef>
          </c:val>
          <c:extLst>
            <c:ext xmlns:c16="http://schemas.microsoft.com/office/drawing/2014/chart" uri="{C3380CC4-5D6E-409C-BE32-E72D297353CC}">
              <c16:uniqueId val="{00000000-0D1E-47D3-9118-1A1044792543}"/>
            </c:ext>
          </c:extLst>
        </c:ser>
        <c:dLbls>
          <c:dLblPos val="outEnd"/>
          <c:showLegendKey val="0"/>
          <c:showVal val="1"/>
          <c:showCatName val="0"/>
          <c:showSerName val="0"/>
          <c:showPercent val="0"/>
          <c:showBubbleSize val="0"/>
        </c:dLbls>
        <c:gapWidth val="219"/>
        <c:overlap val="-27"/>
        <c:axId val="119797248"/>
        <c:axId val="119873920"/>
      </c:barChart>
      <c:catAx>
        <c:axId val="119797248"/>
        <c:scaling>
          <c:orientation val="minMax"/>
        </c:scaling>
        <c:delete val="0"/>
        <c:axPos val="b"/>
        <c:title>
          <c:tx>
            <c:rich>
              <a:bodyPr rot="0" spcFirstLastPara="1" vertOverflow="ellipsis" vert="horz" wrap="square" anchor="ctr" anchorCtr="1"/>
              <a:lstStyle/>
              <a:p>
                <a:pPr>
                  <a:defRPr sz="12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r>
                  <a:rPr lang="en-US" sz="1200">
                    <a:solidFill>
                      <a:srgbClr val="A2988A"/>
                    </a:solidFill>
                  </a:rPr>
                  <a:t>High</a:t>
                </a:r>
                <a:r>
                  <a:rPr lang="en-US" sz="1200" baseline="0">
                    <a:solidFill>
                      <a:srgbClr val="A2988A"/>
                    </a:solidFill>
                  </a:rPr>
                  <a:t> Need Populations</a:t>
                </a:r>
                <a:endParaRPr lang="en-US" sz="1200">
                  <a:solidFill>
                    <a:srgbClr val="A2988A"/>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crossAx val="119873920"/>
        <c:crosses val="autoZero"/>
        <c:auto val="1"/>
        <c:lblAlgn val="ctr"/>
        <c:lblOffset val="100"/>
        <c:noMultiLvlLbl val="0"/>
      </c:catAx>
      <c:valAx>
        <c:axId val="119873920"/>
        <c:scaling>
          <c:orientation val="minMax"/>
          <c:max val="40"/>
        </c:scaling>
        <c:delete val="0"/>
        <c:axPos val="l"/>
        <c:title>
          <c:tx>
            <c:rich>
              <a:bodyPr rot="-5400000" spcFirstLastPara="1" vertOverflow="ellipsis" vert="horz" wrap="square" anchor="ctr" anchorCtr="1"/>
              <a:lstStyle/>
              <a:p>
                <a:pPr>
                  <a:defRPr sz="10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r>
                  <a:rPr lang="en-US">
                    <a:solidFill>
                      <a:srgbClr val="A2988A"/>
                    </a:solidFill>
                  </a:rPr>
                  <a:t>Frequency </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A2988A"/>
                </a:solidFill>
                <a:latin typeface="Times New Roman" panose="02020603050405020304" pitchFamily="18" charset="0"/>
                <a:ea typeface="+mn-ea"/>
                <a:cs typeface="Times New Roman" panose="02020603050405020304" pitchFamily="18" charset="0"/>
              </a:defRPr>
            </a:pPr>
            <a:endParaRPr lang="en-US"/>
          </a:p>
        </c:txPr>
        <c:crossAx val="119797248"/>
        <c:crosses val="autoZero"/>
        <c:crossBetween val="between"/>
      </c:valAx>
      <c:spPr>
        <a:solidFill>
          <a:srgbClr val="76AE99"/>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53AFC-057E-469B-9280-5316B036D41F}" type="doc">
      <dgm:prSet loTypeId="urn:microsoft.com/office/officeart/2005/8/layout/process2" loCatId="process" qsTypeId="urn:microsoft.com/office/officeart/2005/8/quickstyle/3d3" qsCatId="3D" csTypeId="urn:microsoft.com/office/officeart/2005/8/colors/accent0_3" csCatId="mainScheme" phldr="1"/>
      <dgm:spPr/>
    </dgm:pt>
    <dgm:pt modelId="{3CA100D9-9ADD-494F-9F91-2856ADB81E4E}">
      <dgm:prSet phldrT="[Text]"/>
      <dgm:spPr/>
      <dgm:t>
        <a:bodyPr/>
        <a:lstStyle/>
        <a:p>
          <a:r>
            <a:rPr lang="en-US" b="1" dirty="0"/>
            <a:t>Parent-Engaged Developmental Monitoring </a:t>
          </a:r>
        </a:p>
      </dgm:t>
    </dgm:pt>
    <dgm:pt modelId="{9BA616CC-4775-4426-B048-A098A3A839D8}" type="parTrans" cxnId="{C7B88B9E-2AC7-4312-844F-8794D10FAE67}">
      <dgm:prSet/>
      <dgm:spPr/>
      <dgm:t>
        <a:bodyPr/>
        <a:lstStyle/>
        <a:p>
          <a:endParaRPr lang="en-US"/>
        </a:p>
      </dgm:t>
    </dgm:pt>
    <dgm:pt modelId="{B8AA323B-AD3F-4DA2-AE67-34C71724D8D9}" type="sibTrans" cxnId="{C7B88B9E-2AC7-4312-844F-8794D10FAE67}">
      <dgm:prSet/>
      <dgm:spPr/>
      <dgm:t>
        <a:bodyPr/>
        <a:lstStyle/>
        <a:p>
          <a:endParaRPr lang="en-US"/>
        </a:p>
      </dgm:t>
    </dgm:pt>
    <dgm:pt modelId="{3B5613AB-414F-4CB0-A594-F7FCCB825E25}">
      <dgm:prSet phldrT="[Text]"/>
      <dgm:spPr/>
      <dgm:t>
        <a:bodyPr/>
        <a:lstStyle/>
        <a:p>
          <a:r>
            <a:rPr lang="en-US" b="1" dirty="0"/>
            <a:t>Developmental &amp; Autism Screening </a:t>
          </a:r>
        </a:p>
      </dgm:t>
    </dgm:pt>
    <dgm:pt modelId="{8029983D-EEE8-4360-A2F2-D0FD401862DB}" type="parTrans" cxnId="{D812E84E-D5CF-46F1-9A8E-1A5E6094E721}">
      <dgm:prSet/>
      <dgm:spPr/>
      <dgm:t>
        <a:bodyPr/>
        <a:lstStyle/>
        <a:p>
          <a:endParaRPr lang="en-US"/>
        </a:p>
      </dgm:t>
    </dgm:pt>
    <dgm:pt modelId="{11983E30-04B1-4CE5-9C4D-B5DF28A6C26C}" type="sibTrans" cxnId="{D812E84E-D5CF-46F1-9A8E-1A5E6094E721}">
      <dgm:prSet/>
      <dgm:spPr/>
      <dgm:t>
        <a:bodyPr/>
        <a:lstStyle/>
        <a:p>
          <a:endParaRPr lang="en-US"/>
        </a:p>
      </dgm:t>
    </dgm:pt>
    <dgm:pt modelId="{AAB0239A-80E3-4B1A-86A8-95F2B4AFCE7A}">
      <dgm:prSet phldrT="[Text]"/>
      <dgm:spPr/>
      <dgm:t>
        <a:bodyPr/>
        <a:lstStyle/>
        <a:p>
          <a:r>
            <a:rPr lang="en-US" b="1" dirty="0"/>
            <a:t>Referral for Services </a:t>
          </a:r>
        </a:p>
      </dgm:t>
    </dgm:pt>
    <dgm:pt modelId="{60ECCC36-0D7A-42C7-95E1-D3D7DD9D52E0}" type="parTrans" cxnId="{A52DA8C0-1015-4E37-8536-1B4F3ECB747F}">
      <dgm:prSet/>
      <dgm:spPr/>
      <dgm:t>
        <a:bodyPr/>
        <a:lstStyle/>
        <a:p>
          <a:endParaRPr lang="en-US"/>
        </a:p>
      </dgm:t>
    </dgm:pt>
    <dgm:pt modelId="{CE9B407C-A350-4EAE-9598-1046D4747735}" type="sibTrans" cxnId="{A52DA8C0-1015-4E37-8536-1B4F3ECB747F}">
      <dgm:prSet/>
      <dgm:spPr/>
      <dgm:t>
        <a:bodyPr/>
        <a:lstStyle/>
        <a:p>
          <a:endParaRPr lang="en-US"/>
        </a:p>
      </dgm:t>
    </dgm:pt>
    <dgm:pt modelId="{083305E8-76EB-4C51-A02A-E14584405C49}">
      <dgm:prSet/>
      <dgm:spPr/>
      <dgm:t>
        <a:bodyPr/>
        <a:lstStyle/>
        <a:p>
          <a:r>
            <a:rPr lang="en-US" b="1" dirty="0"/>
            <a:t>Receipt of Early Intervention Services </a:t>
          </a:r>
        </a:p>
      </dgm:t>
    </dgm:pt>
    <dgm:pt modelId="{9DE38E5D-0862-4B6E-B8A1-5489D15F721C}" type="parTrans" cxnId="{D357A9A7-F600-4DFB-B1A2-336891660F51}">
      <dgm:prSet/>
      <dgm:spPr/>
      <dgm:t>
        <a:bodyPr/>
        <a:lstStyle/>
        <a:p>
          <a:endParaRPr lang="en-US"/>
        </a:p>
      </dgm:t>
    </dgm:pt>
    <dgm:pt modelId="{35575D26-0D62-4136-885C-41E8C8074B7F}" type="sibTrans" cxnId="{D357A9A7-F600-4DFB-B1A2-336891660F51}">
      <dgm:prSet/>
      <dgm:spPr/>
      <dgm:t>
        <a:bodyPr/>
        <a:lstStyle/>
        <a:p>
          <a:endParaRPr lang="en-US"/>
        </a:p>
      </dgm:t>
    </dgm:pt>
    <dgm:pt modelId="{04696071-3051-4E26-B9E2-EA51EA8428BF}" type="pres">
      <dgm:prSet presAssocID="{AD453AFC-057E-469B-9280-5316B036D41F}" presName="linearFlow" presStyleCnt="0">
        <dgm:presLayoutVars>
          <dgm:resizeHandles val="exact"/>
        </dgm:presLayoutVars>
      </dgm:prSet>
      <dgm:spPr/>
    </dgm:pt>
    <dgm:pt modelId="{3D464D51-B49D-4B0E-A682-80875786B722}" type="pres">
      <dgm:prSet presAssocID="{3CA100D9-9ADD-494F-9F91-2856ADB81E4E}" presName="node" presStyleLbl="node1" presStyleIdx="0" presStyleCnt="4">
        <dgm:presLayoutVars>
          <dgm:bulletEnabled val="1"/>
        </dgm:presLayoutVars>
      </dgm:prSet>
      <dgm:spPr/>
    </dgm:pt>
    <dgm:pt modelId="{1EA8B9F1-F7EE-4637-AAE8-C1A6251F1F2D}" type="pres">
      <dgm:prSet presAssocID="{B8AA323B-AD3F-4DA2-AE67-34C71724D8D9}" presName="sibTrans" presStyleLbl="sibTrans2D1" presStyleIdx="0" presStyleCnt="3"/>
      <dgm:spPr/>
    </dgm:pt>
    <dgm:pt modelId="{17A20C67-0191-4724-8E29-E55180BA3E13}" type="pres">
      <dgm:prSet presAssocID="{B8AA323B-AD3F-4DA2-AE67-34C71724D8D9}" presName="connectorText" presStyleLbl="sibTrans2D1" presStyleIdx="0" presStyleCnt="3"/>
      <dgm:spPr/>
    </dgm:pt>
    <dgm:pt modelId="{E371EDE9-5371-45E9-BCA4-A1A353D2DD69}" type="pres">
      <dgm:prSet presAssocID="{3B5613AB-414F-4CB0-A594-F7FCCB825E25}" presName="node" presStyleLbl="node1" presStyleIdx="1" presStyleCnt="4">
        <dgm:presLayoutVars>
          <dgm:bulletEnabled val="1"/>
        </dgm:presLayoutVars>
      </dgm:prSet>
      <dgm:spPr/>
    </dgm:pt>
    <dgm:pt modelId="{B3CC869A-4110-43F3-B835-9F899BBAF40B}" type="pres">
      <dgm:prSet presAssocID="{11983E30-04B1-4CE5-9C4D-B5DF28A6C26C}" presName="sibTrans" presStyleLbl="sibTrans2D1" presStyleIdx="1" presStyleCnt="3"/>
      <dgm:spPr/>
    </dgm:pt>
    <dgm:pt modelId="{FC573551-245E-46AB-9152-D54CF255A5B1}" type="pres">
      <dgm:prSet presAssocID="{11983E30-04B1-4CE5-9C4D-B5DF28A6C26C}" presName="connectorText" presStyleLbl="sibTrans2D1" presStyleIdx="1" presStyleCnt="3"/>
      <dgm:spPr/>
    </dgm:pt>
    <dgm:pt modelId="{E9309F5F-BA30-4C39-9CB2-897DE5460B97}" type="pres">
      <dgm:prSet presAssocID="{AAB0239A-80E3-4B1A-86A8-95F2B4AFCE7A}" presName="node" presStyleLbl="node1" presStyleIdx="2" presStyleCnt="4">
        <dgm:presLayoutVars>
          <dgm:bulletEnabled val="1"/>
        </dgm:presLayoutVars>
      </dgm:prSet>
      <dgm:spPr/>
    </dgm:pt>
    <dgm:pt modelId="{2AF7078A-E9E7-47AB-8BAE-415650FBF986}" type="pres">
      <dgm:prSet presAssocID="{CE9B407C-A350-4EAE-9598-1046D4747735}" presName="sibTrans" presStyleLbl="sibTrans2D1" presStyleIdx="2" presStyleCnt="3"/>
      <dgm:spPr/>
    </dgm:pt>
    <dgm:pt modelId="{04808433-9AFB-42E7-9AD2-B87A6C19094A}" type="pres">
      <dgm:prSet presAssocID="{CE9B407C-A350-4EAE-9598-1046D4747735}" presName="connectorText" presStyleLbl="sibTrans2D1" presStyleIdx="2" presStyleCnt="3"/>
      <dgm:spPr/>
    </dgm:pt>
    <dgm:pt modelId="{5BD89869-245F-4BE3-A082-71956E5E0765}" type="pres">
      <dgm:prSet presAssocID="{083305E8-76EB-4C51-A02A-E14584405C49}" presName="node" presStyleLbl="node1" presStyleIdx="3" presStyleCnt="4">
        <dgm:presLayoutVars>
          <dgm:bulletEnabled val="1"/>
        </dgm:presLayoutVars>
      </dgm:prSet>
      <dgm:spPr/>
    </dgm:pt>
  </dgm:ptLst>
  <dgm:cxnLst>
    <dgm:cxn modelId="{F4A7A00D-6793-40E6-A101-E4491F3F56C7}" type="presOf" srcId="{AAB0239A-80E3-4B1A-86A8-95F2B4AFCE7A}" destId="{E9309F5F-BA30-4C39-9CB2-897DE5460B97}" srcOrd="0" destOrd="0" presId="urn:microsoft.com/office/officeart/2005/8/layout/process2"/>
    <dgm:cxn modelId="{1DF3E03C-2135-4214-9842-ECE73CCA7D70}" type="presOf" srcId="{CE9B407C-A350-4EAE-9598-1046D4747735}" destId="{2AF7078A-E9E7-47AB-8BAE-415650FBF986}" srcOrd="0" destOrd="0" presId="urn:microsoft.com/office/officeart/2005/8/layout/process2"/>
    <dgm:cxn modelId="{21E1083F-0548-466E-BDF5-419F5A9ABF6B}" type="presOf" srcId="{11983E30-04B1-4CE5-9C4D-B5DF28A6C26C}" destId="{B3CC869A-4110-43F3-B835-9F899BBAF40B}" srcOrd="0" destOrd="0" presId="urn:microsoft.com/office/officeart/2005/8/layout/process2"/>
    <dgm:cxn modelId="{A126E05C-DE4E-4F58-9C57-288723521299}" type="presOf" srcId="{3B5613AB-414F-4CB0-A594-F7FCCB825E25}" destId="{E371EDE9-5371-45E9-BCA4-A1A353D2DD69}" srcOrd="0" destOrd="0" presId="urn:microsoft.com/office/officeart/2005/8/layout/process2"/>
    <dgm:cxn modelId="{C1F4194D-8D4D-4B8B-9E25-C991C968D9B3}" type="presOf" srcId="{AD453AFC-057E-469B-9280-5316B036D41F}" destId="{04696071-3051-4E26-B9E2-EA51EA8428BF}" srcOrd="0" destOrd="0" presId="urn:microsoft.com/office/officeart/2005/8/layout/process2"/>
    <dgm:cxn modelId="{D812E84E-D5CF-46F1-9A8E-1A5E6094E721}" srcId="{AD453AFC-057E-469B-9280-5316B036D41F}" destId="{3B5613AB-414F-4CB0-A594-F7FCCB825E25}" srcOrd="1" destOrd="0" parTransId="{8029983D-EEE8-4360-A2F2-D0FD401862DB}" sibTransId="{11983E30-04B1-4CE5-9C4D-B5DF28A6C26C}"/>
    <dgm:cxn modelId="{4169AD6F-EB51-4274-A6D6-B71E4BB4C4FC}" type="presOf" srcId="{11983E30-04B1-4CE5-9C4D-B5DF28A6C26C}" destId="{FC573551-245E-46AB-9152-D54CF255A5B1}" srcOrd="1" destOrd="0" presId="urn:microsoft.com/office/officeart/2005/8/layout/process2"/>
    <dgm:cxn modelId="{9ABD3558-1DD1-444D-AD22-99C5AA6832AD}" type="presOf" srcId="{3CA100D9-9ADD-494F-9F91-2856ADB81E4E}" destId="{3D464D51-B49D-4B0E-A682-80875786B722}" srcOrd="0" destOrd="0" presId="urn:microsoft.com/office/officeart/2005/8/layout/process2"/>
    <dgm:cxn modelId="{A5CC8E8A-B854-48E8-BB02-D28C855232CE}" type="presOf" srcId="{B8AA323B-AD3F-4DA2-AE67-34C71724D8D9}" destId="{17A20C67-0191-4724-8E29-E55180BA3E13}" srcOrd="1" destOrd="0" presId="urn:microsoft.com/office/officeart/2005/8/layout/process2"/>
    <dgm:cxn modelId="{C7B88B9E-2AC7-4312-844F-8794D10FAE67}" srcId="{AD453AFC-057E-469B-9280-5316B036D41F}" destId="{3CA100D9-9ADD-494F-9F91-2856ADB81E4E}" srcOrd="0" destOrd="0" parTransId="{9BA616CC-4775-4426-B048-A098A3A839D8}" sibTransId="{B8AA323B-AD3F-4DA2-AE67-34C71724D8D9}"/>
    <dgm:cxn modelId="{D357A9A7-F600-4DFB-B1A2-336891660F51}" srcId="{AD453AFC-057E-469B-9280-5316B036D41F}" destId="{083305E8-76EB-4C51-A02A-E14584405C49}" srcOrd="3" destOrd="0" parTransId="{9DE38E5D-0862-4B6E-B8A1-5489D15F721C}" sibTransId="{35575D26-0D62-4136-885C-41E8C8074B7F}"/>
    <dgm:cxn modelId="{9D1E9EB7-1889-4B61-B63D-6B9F52D9BDBE}" type="presOf" srcId="{083305E8-76EB-4C51-A02A-E14584405C49}" destId="{5BD89869-245F-4BE3-A082-71956E5E0765}" srcOrd="0" destOrd="0" presId="urn:microsoft.com/office/officeart/2005/8/layout/process2"/>
    <dgm:cxn modelId="{E793A6B9-9B9C-4C7E-AAC8-324C3D6A48FE}" type="presOf" srcId="{CE9B407C-A350-4EAE-9598-1046D4747735}" destId="{04808433-9AFB-42E7-9AD2-B87A6C19094A}" srcOrd="1" destOrd="0" presId="urn:microsoft.com/office/officeart/2005/8/layout/process2"/>
    <dgm:cxn modelId="{A52DA8C0-1015-4E37-8536-1B4F3ECB747F}" srcId="{AD453AFC-057E-469B-9280-5316B036D41F}" destId="{AAB0239A-80E3-4B1A-86A8-95F2B4AFCE7A}" srcOrd="2" destOrd="0" parTransId="{60ECCC36-0D7A-42C7-95E1-D3D7DD9D52E0}" sibTransId="{CE9B407C-A350-4EAE-9598-1046D4747735}"/>
    <dgm:cxn modelId="{36F820E1-E1D5-42B4-89A1-E20D4F5B85F5}" type="presOf" srcId="{B8AA323B-AD3F-4DA2-AE67-34C71724D8D9}" destId="{1EA8B9F1-F7EE-4637-AAE8-C1A6251F1F2D}" srcOrd="0" destOrd="0" presId="urn:microsoft.com/office/officeart/2005/8/layout/process2"/>
    <dgm:cxn modelId="{DF51B407-31B9-4661-BF27-6A023ACA535D}" type="presParOf" srcId="{04696071-3051-4E26-B9E2-EA51EA8428BF}" destId="{3D464D51-B49D-4B0E-A682-80875786B722}" srcOrd="0" destOrd="0" presId="urn:microsoft.com/office/officeart/2005/8/layout/process2"/>
    <dgm:cxn modelId="{6677328A-C04E-44D5-A094-92BC903451F2}" type="presParOf" srcId="{04696071-3051-4E26-B9E2-EA51EA8428BF}" destId="{1EA8B9F1-F7EE-4637-AAE8-C1A6251F1F2D}" srcOrd="1" destOrd="0" presId="urn:microsoft.com/office/officeart/2005/8/layout/process2"/>
    <dgm:cxn modelId="{1C5A3D36-5A5E-4547-A615-5191BFF008EF}" type="presParOf" srcId="{1EA8B9F1-F7EE-4637-AAE8-C1A6251F1F2D}" destId="{17A20C67-0191-4724-8E29-E55180BA3E13}" srcOrd="0" destOrd="0" presId="urn:microsoft.com/office/officeart/2005/8/layout/process2"/>
    <dgm:cxn modelId="{4E3F8737-99CA-4CD3-BD0C-A925FCDBB160}" type="presParOf" srcId="{04696071-3051-4E26-B9E2-EA51EA8428BF}" destId="{E371EDE9-5371-45E9-BCA4-A1A353D2DD69}" srcOrd="2" destOrd="0" presId="urn:microsoft.com/office/officeart/2005/8/layout/process2"/>
    <dgm:cxn modelId="{6B2AA287-5B90-4547-8857-CDCDB6F13680}" type="presParOf" srcId="{04696071-3051-4E26-B9E2-EA51EA8428BF}" destId="{B3CC869A-4110-43F3-B835-9F899BBAF40B}" srcOrd="3" destOrd="0" presId="urn:microsoft.com/office/officeart/2005/8/layout/process2"/>
    <dgm:cxn modelId="{FBC5A549-890C-4960-8033-FC782837E2AD}" type="presParOf" srcId="{B3CC869A-4110-43F3-B835-9F899BBAF40B}" destId="{FC573551-245E-46AB-9152-D54CF255A5B1}" srcOrd="0" destOrd="0" presId="urn:microsoft.com/office/officeart/2005/8/layout/process2"/>
    <dgm:cxn modelId="{95E74A83-BB67-41BC-B524-7FA04FC15568}" type="presParOf" srcId="{04696071-3051-4E26-B9E2-EA51EA8428BF}" destId="{E9309F5F-BA30-4C39-9CB2-897DE5460B97}" srcOrd="4" destOrd="0" presId="urn:microsoft.com/office/officeart/2005/8/layout/process2"/>
    <dgm:cxn modelId="{9A7A93BE-146F-4C64-8DC3-7DD30F2D4D45}" type="presParOf" srcId="{04696071-3051-4E26-B9E2-EA51EA8428BF}" destId="{2AF7078A-E9E7-47AB-8BAE-415650FBF986}" srcOrd="5" destOrd="0" presId="urn:microsoft.com/office/officeart/2005/8/layout/process2"/>
    <dgm:cxn modelId="{48504156-F33A-45EF-9FA2-A007C2C05A6F}" type="presParOf" srcId="{2AF7078A-E9E7-47AB-8BAE-415650FBF986}" destId="{04808433-9AFB-42E7-9AD2-B87A6C19094A}" srcOrd="0" destOrd="0" presId="urn:microsoft.com/office/officeart/2005/8/layout/process2"/>
    <dgm:cxn modelId="{4F8B0ECC-7551-4D9C-A45C-664972D632EE}" type="presParOf" srcId="{04696071-3051-4E26-B9E2-EA51EA8428BF}" destId="{5BD89869-245F-4BE3-A082-71956E5E0765}"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E9FBE45-6F2A-4311-8965-34CFE689CFF6}" type="doc">
      <dgm:prSet loTypeId="urn:microsoft.com/office/officeart/2005/8/layout/vProcess5" loCatId="process" qsTypeId="urn:microsoft.com/office/officeart/2005/8/quickstyle/3d2" qsCatId="3D" csTypeId="urn:microsoft.com/office/officeart/2005/8/colors/accent0_3" csCatId="mainScheme" phldr="1"/>
      <dgm:spPr/>
      <dgm:t>
        <a:bodyPr/>
        <a:lstStyle/>
        <a:p>
          <a:endParaRPr lang="en-US"/>
        </a:p>
      </dgm:t>
    </dgm:pt>
    <dgm:pt modelId="{343A60D9-8CCF-4E89-A43C-AE361B308288}">
      <dgm:prSet phldrT="[Text]"/>
      <dgm:spPr/>
      <dgm:t>
        <a:bodyPr/>
        <a:lstStyle/>
        <a:p>
          <a:r>
            <a:rPr lang="en-US" b="1" dirty="0"/>
            <a:t>Level 1:</a:t>
          </a:r>
          <a:r>
            <a:rPr lang="en-US" dirty="0"/>
            <a:t> Passive promotion of LTSAE materials</a:t>
          </a:r>
        </a:p>
      </dgm:t>
    </dgm:pt>
    <dgm:pt modelId="{C4231BD0-1100-4521-A449-5C80E66466F3}" type="parTrans" cxnId="{7D40F0AF-6E53-4653-8F70-8CEF883C60EC}">
      <dgm:prSet/>
      <dgm:spPr/>
      <dgm:t>
        <a:bodyPr/>
        <a:lstStyle/>
        <a:p>
          <a:endParaRPr lang="en-US"/>
        </a:p>
      </dgm:t>
    </dgm:pt>
    <dgm:pt modelId="{518FA344-5733-4F52-90DF-C5D059A1D061}" type="sibTrans" cxnId="{7D40F0AF-6E53-4653-8F70-8CEF883C60EC}">
      <dgm:prSet/>
      <dgm:spPr/>
      <dgm:t>
        <a:bodyPr/>
        <a:lstStyle/>
        <a:p>
          <a:endParaRPr lang="en-US"/>
        </a:p>
      </dgm:t>
    </dgm:pt>
    <dgm:pt modelId="{CA16DBC3-04F2-424B-A670-C45F58744967}">
      <dgm:prSet phldrT="[Text]"/>
      <dgm:spPr/>
      <dgm:t>
        <a:bodyPr/>
        <a:lstStyle/>
        <a:p>
          <a:r>
            <a:rPr lang="en-US" b="1" dirty="0"/>
            <a:t>Level 2:</a:t>
          </a:r>
          <a:r>
            <a:rPr lang="en-US" dirty="0"/>
            <a:t> Active distribution of LTSAE promotional materials</a:t>
          </a:r>
        </a:p>
      </dgm:t>
    </dgm:pt>
    <dgm:pt modelId="{7C410BEC-5C92-4912-B042-3F85915796E8}" type="parTrans" cxnId="{EEABFB67-60AE-4FD3-9627-6D9EA74AB60B}">
      <dgm:prSet/>
      <dgm:spPr/>
      <dgm:t>
        <a:bodyPr/>
        <a:lstStyle/>
        <a:p>
          <a:endParaRPr lang="en-US"/>
        </a:p>
      </dgm:t>
    </dgm:pt>
    <dgm:pt modelId="{E360A845-0219-422D-AE4E-068B3648A865}" type="sibTrans" cxnId="{EEABFB67-60AE-4FD3-9627-6D9EA74AB60B}">
      <dgm:prSet/>
      <dgm:spPr/>
      <dgm:t>
        <a:bodyPr/>
        <a:lstStyle/>
        <a:p>
          <a:endParaRPr lang="en-US"/>
        </a:p>
      </dgm:t>
    </dgm:pt>
    <dgm:pt modelId="{4434C26E-62A0-4566-8CB7-DA693E272424}">
      <dgm:prSet phldrT="[Text]"/>
      <dgm:spPr/>
      <dgm:t>
        <a:bodyPr/>
        <a:lstStyle/>
        <a:p>
          <a:r>
            <a:rPr lang="en-US" b="1" dirty="0"/>
            <a:t>Level 3:</a:t>
          </a:r>
          <a:r>
            <a:rPr lang="en-US" dirty="0"/>
            <a:t> Routine training of staff (e.g., using Watch Me!)</a:t>
          </a:r>
        </a:p>
      </dgm:t>
    </dgm:pt>
    <dgm:pt modelId="{F1A3210E-1936-4E26-9269-0C3E1E04B622}" type="parTrans" cxnId="{626232AF-EFA3-410F-A171-0E3FCE9FA165}">
      <dgm:prSet/>
      <dgm:spPr/>
      <dgm:t>
        <a:bodyPr/>
        <a:lstStyle/>
        <a:p>
          <a:endParaRPr lang="en-US"/>
        </a:p>
      </dgm:t>
    </dgm:pt>
    <dgm:pt modelId="{73648D37-36DD-43C4-8E16-D567E9727377}" type="sibTrans" cxnId="{626232AF-EFA3-410F-A171-0E3FCE9FA165}">
      <dgm:prSet/>
      <dgm:spPr/>
      <dgm:t>
        <a:bodyPr/>
        <a:lstStyle/>
        <a:p>
          <a:endParaRPr lang="en-US"/>
        </a:p>
      </dgm:t>
    </dgm:pt>
    <dgm:pt modelId="{59E72600-27BD-4ECF-A932-D01FF7A773EC}">
      <dgm:prSet/>
      <dgm:spPr/>
      <dgm:t>
        <a:bodyPr/>
        <a:lstStyle/>
        <a:p>
          <a:r>
            <a:rPr lang="en-US" b="1" dirty="0"/>
            <a:t>Level 4:</a:t>
          </a:r>
          <a:r>
            <a:rPr lang="en-US" dirty="0"/>
            <a:t> Active distribution of LTSAE checklists </a:t>
          </a:r>
        </a:p>
      </dgm:t>
    </dgm:pt>
    <dgm:pt modelId="{6FC13A4E-7963-406A-AD5B-041544146D60}" type="parTrans" cxnId="{3E1D3BF8-CAEC-43AD-87A1-64BCC8412D8E}">
      <dgm:prSet/>
      <dgm:spPr/>
      <dgm:t>
        <a:bodyPr/>
        <a:lstStyle/>
        <a:p>
          <a:endParaRPr lang="en-US"/>
        </a:p>
      </dgm:t>
    </dgm:pt>
    <dgm:pt modelId="{3E86BF5C-1E53-4DC6-BC7D-D723B7E69AE8}" type="sibTrans" cxnId="{3E1D3BF8-CAEC-43AD-87A1-64BCC8412D8E}">
      <dgm:prSet/>
      <dgm:spPr/>
      <dgm:t>
        <a:bodyPr/>
        <a:lstStyle/>
        <a:p>
          <a:endParaRPr lang="en-US"/>
        </a:p>
      </dgm:t>
    </dgm:pt>
    <dgm:pt modelId="{C6E7DF8F-F10C-4E27-A203-C70DA06107E4}">
      <dgm:prSet/>
      <dgm:spPr/>
      <dgm:t>
        <a:bodyPr/>
        <a:lstStyle/>
        <a:p>
          <a:r>
            <a:rPr lang="en-US" b="1" dirty="0"/>
            <a:t>Level 5:</a:t>
          </a:r>
          <a:r>
            <a:rPr lang="en-US" dirty="0"/>
            <a:t> Active completion of LTSAE checklists</a:t>
          </a:r>
        </a:p>
      </dgm:t>
    </dgm:pt>
    <dgm:pt modelId="{276DF5F0-D2F6-4601-A1B8-71787AA85234}" type="parTrans" cxnId="{E34D90BD-46C9-44EA-B90A-04E6DF856664}">
      <dgm:prSet/>
      <dgm:spPr/>
      <dgm:t>
        <a:bodyPr/>
        <a:lstStyle/>
        <a:p>
          <a:endParaRPr lang="en-US"/>
        </a:p>
      </dgm:t>
    </dgm:pt>
    <dgm:pt modelId="{BBA45FEF-830A-48A0-9F83-9BA3D12F4A25}" type="sibTrans" cxnId="{E34D90BD-46C9-44EA-B90A-04E6DF856664}">
      <dgm:prSet/>
      <dgm:spPr/>
      <dgm:t>
        <a:bodyPr/>
        <a:lstStyle/>
        <a:p>
          <a:endParaRPr lang="en-US"/>
        </a:p>
      </dgm:t>
    </dgm:pt>
    <dgm:pt modelId="{A37202B6-BF9F-40D4-83F6-85371E38218A}" type="pres">
      <dgm:prSet presAssocID="{3E9FBE45-6F2A-4311-8965-34CFE689CFF6}" presName="outerComposite" presStyleCnt="0">
        <dgm:presLayoutVars>
          <dgm:chMax val="5"/>
          <dgm:dir/>
          <dgm:resizeHandles val="exact"/>
        </dgm:presLayoutVars>
      </dgm:prSet>
      <dgm:spPr/>
    </dgm:pt>
    <dgm:pt modelId="{C86B4C73-E562-4C25-B6F8-5DCBEB1AA581}" type="pres">
      <dgm:prSet presAssocID="{3E9FBE45-6F2A-4311-8965-34CFE689CFF6}" presName="dummyMaxCanvas" presStyleCnt="0">
        <dgm:presLayoutVars/>
      </dgm:prSet>
      <dgm:spPr/>
    </dgm:pt>
    <dgm:pt modelId="{960E99B2-91D9-4352-AF26-F125A4C3040A}" type="pres">
      <dgm:prSet presAssocID="{3E9FBE45-6F2A-4311-8965-34CFE689CFF6}" presName="FiveNodes_1" presStyleLbl="node1" presStyleIdx="0" presStyleCnt="5">
        <dgm:presLayoutVars>
          <dgm:bulletEnabled val="1"/>
        </dgm:presLayoutVars>
      </dgm:prSet>
      <dgm:spPr/>
    </dgm:pt>
    <dgm:pt modelId="{AE37BEB4-BFAB-45B8-B2C5-A7C183A51E7D}" type="pres">
      <dgm:prSet presAssocID="{3E9FBE45-6F2A-4311-8965-34CFE689CFF6}" presName="FiveNodes_2" presStyleLbl="node1" presStyleIdx="1" presStyleCnt="5">
        <dgm:presLayoutVars>
          <dgm:bulletEnabled val="1"/>
        </dgm:presLayoutVars>
      </dgm:prSet>
      <dgm:spPr/>
    </dgm:pt>
    <dgm:pt modelId="{F0A8628A-EFDF-44DB-9714-951D71607124}" type="pres">
      <dgm:prSet presAssocID="{3E9FBE45-6F2A-4311-8965-34CFE689CFF6}" presName="FiveNodes_3" presStyleLbl="node1" presStyleIdx="2" presStyleCnt="5">
        <dgm:presLayoutVars>
          <dgm:bulletEnabled val="1"/>
        </dgm:presLayoutVars>
      </dgm:prSet>
      <dgm:spPr/>
    </dgm:pt>
    <dgm:pt modelId="{C543C2CE-ACDE-4855-B882-C3B9C5A1DC28}" type="pres">
      <dgm:prSet presAssocID="{3E9FBE45-6F2A-4311-8965-34CFE689CFF6}" presName="FiveNodes_4" presStyleLbl="node1" presStyleIdx="3" presStyleCnt="5">
        <dgm:presLayoutVars>
          <dgm:bulletEnabled val="1"/>
        </dgm:presLayoutVars>
      </dgm:prSet>
      <dgm:spPr/>
    </dgm:pt>
    <dgm:pt modelId="{CD8D77DF-C134-441F-A2D1-B17AFCEF6860}" type="pres">
      <dgm:prSet presAssocID="{3E9FBE45-6F2A-4311-8965-34CFE689CFF6}" presName="FiveNodes_5" presStyleLbl="node1" presStyleIdx="4" presStyleCnt="5">
        <dgm:presLayoutVars>
          <dgm:bulletEnabled val="1"/>
        </dgm:presLayoutVars>
      </dgm:prSet>
      <dgm:spPr/>
    </dgm:pt>
    <dgm:pt modelId="{904B4B93-6219-4584-BA54-22AEB82CE40B}" type="pres">
      <dgm:prSet presAssocID="{3E9FBE45-6F2A-4311-8965-34CFE689CFF6}" presName="FiveConn_1-2" presStyleLbl="fgAccFollowNode1" presStyleIdx="0" presStyleCnt="4">
        <dgm:presLayoutVars>
          <dgm:bulletEnabled val="1"/>
        </dgm:presLayoutVars>
      </dgm:prSet>
      <dgm:spPr/>
    </dgm:pt>
    <dgm:pt modelId="{A83D2200-FF07-4848-9768-C14692BAA62F}" type="pres">
      <dgm:prSet presAssocID="{3E9FBE45-6F2A-4311-8965-34CFE689CFF6}" presName="FiveConn_2-3" presStyleLbl="fgAccFollowNode1" presStyleIdx="1" presStyleCnt="4">
        <dgm:presLayoutVars>
          <dgm:bulletEnabled val="1"/>
        </dgm:presLayoutVars>
      </dgm:prSet>
      <dgm:spPr/>
    </dgm:pt>
    <dgm:pt modelId="{6CD959A7-C1DE-4081-A576-E7746FD396F1}" type="pres">
      <dgm:prSet presAssocID="{3E9FBE45-6F2A-4311-8965-34CFE689CFF6}" presName="FiveConn_3-4" presStyleLbl="fgAccFollowNode1" presStyleIdx="2" presStyleCnt="4">
        <dgm:presLayoutVars>
          <dgm:bulletEnabled val="1"/>
        </dgm:presLayoutVars>
      </dgm:prSet>
      <dgm:spPr/>
    </dgm:pt>
    <dgm:pt modelId="{90A18FDB-6842-42B5-97D4-19C754417D69}" type="pres">
      <dgm:prSet presAssocID="{3E9FBE45-6F2A-4311-8965-34CFE689CFF6}" presName="FiveConn_4-5" presStyleLbl="fgAccFollowNode1" presStyleIdx="3" presStyleCnt="4">
        <dgm:presLayoutVars>
          <dgm:bulletEnabled val="1"/>
        </dgm:presLayoutVars>
      </dgm:prSet>
      <dgm:spPr/>
    </dgm:pt>
    <dgm:pt modelId="{2436A291-B965-4A9A-8AAC-D748A7346F1C}" type="pres">
      <dgm:prSet presAssocID="{3E9FBE45-6F2A-4311-8965-34CFE689CFF6}" presName="FiveNodes_1_text" presStyleLbl="node1" presStyleIdx="4" presStyleCnt="5">
        <dgm:presLayoutVars>
          <dgm:bulletEnabled val="1"/>
        </dgm:presLayoutVars>
      </dgm:prSet>
      <dgm:spPr/>
    </dgm:pt>
    <dgm:pt modelId="{086519E9-E7EB-42CD-BE4B-4E68AF724A14}" type="pres">
      <dgm:prSet presAssocID="{3E9FBE45-6F2A-4311-8965-34CFE689CFF6}" presName="FiveNodes_2_text" presStyleLbl="node1" presStyleIdx="4" presStyleCnt="5">
        <dgm:presLayoutVars>
          <dgm:bulletEnabled val="1"/>
        </dgm:presLayoutVars>
      </dgm:prSet>
      <dgm:spPr/>
    </dgm:pt>
    <dgm:pt modelId="{CAC59029-A571-4B39-99F2-E9F316F9899F}" type="pres">
      <dgm:prSet presAssocID="{3E9FBE45-6F2A-4311-8965-34CFE689CFF6}" presName="FiveNodes_3_text" presStyleLbl="node1" presStyleIdx="4" presStyleCnt="5">
        <dgm:presLayoutVars>
          <dgm:bulletEnabled val="1"/>
        </dgm:presLayoutVars>
      </dgm:prSet>
      <dgm:spPr/>
    </dgm:pt>
    <dgm:pt modelId="{60EF5336-2622-4871-B2F9-3A74EC5FFBE6}" type="pres">
      <dgm:prSet presAssocID="{3E9FBE45-6F2A-4311-8965-34CFE689CFF6}" presName="FiveNodes_4_text" presStyleLbl="node1" presStyleIdx="4" presStyleCnt="5">
        <dgm:presLayoutVars>
          <dgm:bulletEnabled val="1"/>
        </dgm:presLayoutVars>
      </dgm:prSet>
      <dgm:spPr/>
    </dgm:pt>
    <dgm:pt modelId="{DF989227-5EF4-473A-B2F1-B77F60F537E0}" type="pres">
      <dgm:prSet presAssocID="{3E9FBE45-6F2A-4311-8965-34CFE689CFF6}" presName="FiveNodes_5_text" presStyleLbl="node1" presStyleIdx="4" presStyleCnt="5">
        <dgm:presLayoutVars>
          <dgm:bulletEnabled val="1"/>
        </dgm:presLayoutVars>
      </dgm:prSet>
      <dgm:spPr/>
    </dgm:pt>
  </dgm:ptLst>
  <dgm:cxnLst>
    <dgm:cxn modelId="{06F6BE0B-9CC2-4C99-AD0F-81F8963F85B6}" type="presOf" srcId="{CA16DBC3-04F2-424B-A670-C45F58744967}" destId="{AE37BEB4-BFAB-45B8-B2C5-A7C183A51E7D}" srcOrd="0" destOrd="0" presId="urn:microsoft.com/office/officeart/2005/8/layout/vProcess5"/>
    <dgm:cxn modelId="{848ACE18-167F-4599-AF84-497E5E37A80A}" type="presOf" srcId="{518FA344-5733-4F52-90DF-C5D059A1D061}" destId="{904B4B93-6219-4584-BA54-22AEB82CE40B}" srcOrd="0" destOrd="0" presId="urn:microsoft.com/office/officeart/2005/8/layout/vProcess5"/>
    <dgm:cxn modelId="{BB5FF95C-F871-4261-ABDF-801DF7FC53EA}" type="presOf" srcId="{4434C26E-62A0-4566-8CB7-DA693E272424}" destId="{CAC59029-A571-4B39-99F2-E9F316F9899F}" srcOrd="1" destOrd="0" presId="urn:microsoft.com/office/officeart/2005/8/layout/vProcess5"/>
    <dgm:cxn modelId="{EEABFB67-60AE-4FD3-9627-6D9EA74AB60B}" srcId="{3E9FBE45-6F2A-4311-8965-34CFE689CFF6}" destId="{CA16DBC3-04F2-424B-A670-C45F58744967}" srcOrd="1" destOrd="0" parTransId="{7C410BEC-5C92-4912-B042-3F85915796E8}" sibTransId="{E360A845-0219-422D-AE4E-068B3648A865}"/>
    <dgm:cxn modelId="{E33FA269-0873-460C-BF87-6D151893286E}" type="presOf" srcId="{73648D37-36DD-43C4-8E16-D567E9727377}" destId="{6CD959A7-C1DE-4081-A576-E7746FD396F1}" srcOrd="0" destOrd="0" presId="urn:microsoft.com/office/officeart/2005/8/layout/vProcess5"/>
    <dgm:cxn modelId="{9A99E34F-CF66-4A38-A99A-6983707D36C1}" type="presOf" srcId="{59E72600-27BD-4ECF-A932-D01FF7A773EC}" destId="{60EF5336-2622-4871-B2F9-3A74EC5FFBE6}" srcOrd="1" destOrd="0" presId="urn:microsoft.com/office/officeart/2005/8/layout/vProcess5"/>
    <dgm:cxn modelId="{1DB63C88-DE41-440D-98F3-58A97767780D}" type="presOf" srcId="{343A60D9-8CCF-4E89-A43C-AE361B308288}" destId="{960E99B2-91D9-4352-AF26-F125A4C3040A}" srcOrd="0" destOrd="0" presId="urn:microsoft.com/office/officeart/2005/8/layout/vProcess5"/>
    <dgm:cxn modelId="{9952CD93-CE01-4A00-8E56-CDDE1934E3A1}" type="presOf" srcId="{C6E7DF8F-F10C-4E27-A203-C70DA06107E4}" destId="{DF989227-5EF4-473A-B2F1-B77F60F537E0}" srcOrd="1" destOrd="0" presId="urn:microsoft.com/office/officeart/2005/8/layout/vProcess5"/>
    <dgm:cxn modelId="{54DB9B95-1436-4064-8957-0F99C3125EA3}" type="presOf" srcId="{CA16DBC3-04F2-424B-A670-C45F58744967}" destId="{086519E9-E7EB-42CD-BE4B-4E68AF724A14}" srcOrd="1" destOrd="0" presId="urn:microsoft.com/office/officeart/2005/8/layout/vProcess5"/>
    <dgm:cxn modelId="{68817FAE-7E0A-43EE-897C-C5A91F06CB41}" type="presOf" srcId="{3E86BF5C-1E53-4DC6-BC7D-D723B7E69AE8}" destId="{90A18FDB-6842-42B5-97D4-19C754417D69}" srcOrd="0" destOrd="0" presId="urn:microsoft.com/office/officeart/2005/8/layout/vProcess5"/>
    <dgm:cxn modelId="{626232AF-EFA3-410F-A171-0E3FCE9FA165}" srcId="{3E9FBE45-6F2A-4311-8965-34CFE689CFF6}" destId="{4434C26E-62A0-4566-8CB7-DA693E272424}" srcOrd="2" destOrd="0" parTransId="{F1A3210E-1936-4E26-9269-0C3E1E04B622}" sibTransId="{73648D37-36DD-43C4-8E16-D567E9727377}"/>
    <dgm:cxn modelId="{7D40F0AF-6E53-4653-8F70-8CEF883C60EC}" srcId="{3E9FBE45-6F2A-4311-8965-34CFE689CFF6}" destId="{343A60D9-8CCF-4E89-A43C-AE361B308288}" srcOrd="0" destOrd="0" parTransId="{C4231BD0-1100-4521-A449-5C80E66466F3}" sibTransId="{518FA344-5733-4F52-90DF-C5D059A1D061}"/>
    <dgm:cxn modelId="{E34D90BD-46C9-44EA-B90A-04E6DF856664}" srcId="{3E9FBE45-6F2A-4311-8965-34CFE689CFF6}" destId="{C6E7DF8F-F10C-4E27-A203-C70DA06107E4}" srcOrd="4" destOrd="0" parTransId="{276DF5F0-D2F6-4601-A1B8-71787AA85234}" sibTransId="{BBA45FEF-830A-48A0-9F83-9BA3D12F4A25}"/>
    <dgm:cxn modelId="{633260BF-656C-4E00-A783-E3A0DDBF2D77}" type="presOf" srcId="{E360A845-0219-422D-AE4E-068B3648A865}" destId="{A83D2200-FF07-4848-9768-C14692BAA62F}" srcOrd="0" destOrd="0" presId="urn:microsoft.com/office/officeart/2005/8/layout/vProcess5"/>
    <dgm:cxn modelId="{05DEB7C5-F3B3-47CB-A500-A469004736D8}" type="presOf" srcId="{343A60D9-8CCF-4E89-A43C-AE361B308288}" destId="{2436A291-B965-4A9A-8AAC-D748A7346F1C}" srcOrd="1" destOrd="0" presId="urn:microsoft.com/office/officeart/2005/8/layout/vProcess5"/>
    <dgm:cxn modelId="{80EFC3CB-7D85-4CA8-91E4-746550998C64}" type="presOf" srcId="{59E72600-27BD-4ECF-A932-D01FF7A773EC}" destId="{C543C2CE-ACDE-4855-B882-C3B9C5A1DC28}" srcOrd="0" destOrd="0" presId="urn:microsoft.com/office/officeart/2005/8/layout/vProcess5"/>
    <dgm:cxn modelId="{78D661E3-83C2-4AA2-ACAB-6C7F4409ECBB}" type="presOf" srcId="{3E9FBE45-6F2A-4311-8965-34CFE689CFF6}" destId="{A37202B6-BF9F-40D4-83F6-85371E38218A}" srcOrd="0" destOrd="0" presId="urn:microsoft.com/office/officeart/2005/8/layout/vProcess5"/>
    <dgm:cxn modelId="{267C90EC-E85A-4074-8D30-083DFF3A1C79}" type="presOf" srcId="{4434C26E-62A0-4566-8CB7-DA693E272424}" destId="{F0A8628A-EFDF-44DB-9714-951D71607124}" srcOrd="0" destOrd="0" presId="urn:microsoft.com/office/officeart/2005/8/layout/vProcess5"/>
    <dgm:cxn modelId="{40E235F2-69AA-4E63-9616-74730BA9FEE2}" type="presOf" srcId="{C6E7DF8F-F10C-4E27-A203-C70DA06107E4}" destId="{CD8D77DF-C134-441F-A2D1-B17AFCEF6860}" srcOrd="0" destOrd="0" presId="urn:microsoft.com/office/officeart/2005/8/layout/vProcess5"/>
    <dgm:cxn modelId="{3E1D3BF8-CAEC-43AD-87A1-64BCC8412D8E}" srcId="{3E9FBE45-6F2A-4311-8965-34CFE689CFF6}" destId="{59E72600-27BD-4ECF-A932-D01FF7A773EC}" srcOrd="3" destOrd="0" parTransId="{6FC13A4E-7963-406A-AD5B-041544146D60}" sibTransId="{3E86BF5C-1E53-4DC6-BC7D-D723B7E69AE8}"/>
    <dgm:cxn modelId="{F12B3607-5685-4B3D-BBF5-63124FF573B4}" type="presParOf" srcId="{A37202B6-BF9F-40D4-83F6-85371E38218A}" destId="{C86B4C73-E562-4C25-B6F8-5DCBEB1AA581}" srcOrd="0" destOrd="0" presId="urn:microsoft.com/office/officeart/2005/8/layout/vProcess5"/>
    <dgm:cxn modelId="{62712438-45A5-4104-AA53-48890F4A2242}" type="presParOf" srcId="{A37202B6-BF9F-40D4-83F6-85371E38218A}" destId="{960E99B2-91D9-4352-AF26-F125A4C3040A}" srcOrd="1" destOrd="0" presId="urn:microsoft.com/office/officeart/2005/8/layout/vProcess5"/>
    <dgm:cxn modelId="{63F7014F-7683-4413-83D1-B894B13A4F7F}" type="presParOf" srcId="{A37202B6-BF9F-40D4-83F6-85371E38218A}" destId="{AE37BEB4-BFAB-45B8-B2C5-A7C183A51E7D}" srcOrd="2" destOrd="0" presId="urn:microsoft.com/office/officeart/2005/8/layout/vProcess5"/>
    <dgm:cxn modelId="{E20AA416-35E2-4DC6-AE3D-A0DEE7C71C1A}" type="presParOf" srcId="{A37202B6-BF9F-40D4-83F6-85371E38218A}" destId="{F0A8628A-EFDF-44DB-9714-951D71607124}" srcOrd="3" destOrd="0" presId="urn:microsoft.com/office/officeart/2005/8/layout/vProcess5"/>
    <dgm:cxn modelId="{9F96BFB0-4DC4-44C0-980C-6F3F33BBC2D2}" type="presParOf" srcId="{A37202B6-BF9F-40D4-83F6-85371E38218A}" destId="{C543C2CE-ACDE-4855-B882-C3B9C5A1DC28}" srcOrd="4" destOrd="0" presId="urn:microsoft.com/office/officeart/2005/8/layout/vProcess5"/>
    <dgm:cxn modelId="{5EA565D1-C306-4902-A751-3CACD977D06D}" type="presParOf" srcId="{A37202B6-BF9F-40D4-83F6-85371E38218A}" destId="{CD8D77DF-C134-441F-A2D1-B17AFCEF6860}" srcOrd="5" destOrd="0" presId="urn:microsoft.com/office/officeart/2005/8/layout/vProcess5"/>
    <dgm:cxn modelId="{09C216DB-A967-45DC-8EBC-C40E89D92815}" type="presParOf" srcId="{A37202B6-BF9F-40D4-83F6-85371E38218A}" destId="{904B4B93-6219-4584-BA54-22AEB82CE40B}" srcOrd="6" destOrd="0" presId="urn:microsoft.com/office/officeart/2005/8/layout/vProcess5"/>
    <dgm:cxn modelId="{5261DD84-1A06-4E9C-9ADA-D336710DAA40}" type="presParOf" srcId="{A37202B6-BF9F-40D4-83F6-85371E38218A}" destId="{A83D2200-FF07-4848-9768-C14692BAA62F}" srcOrd="7" destOrd="0" presId="urn:microsoft.com/office/officeart/2005/8/layout/vProcess5"/>
    <dgm:cxn modelId="{5C88D9AC-FC29-4004-86BF-4C2F8EAF83EE}" type="presParOf" srcId="{A37202B6-BF9F-40D4-83F6-85371E38218A}" destId="{6CD959A7-C1DE-4081-A576-E7746FD396F1}" srcOrd="8" destOrd="0" presId="urn:microsoft.com/office/officeart/2005/8/layout/vProcess5"/>
    <dgm:cxn modelId="{A48CC01E-986B-4A50-9FFA-A2941EC9A90E}" type="presParOf" srcId="{A37202B6-BF9F-40D4-83F6-85371E38218A}" destId="{90A18FDB-6842-42B5-97D4-19C754417D69}" srcOrd="9" destOrd="0" presId="urn:microsoft.com/office/officeart/2005/8/layout/vProcess5"/>
    <dgm:cxn modelId="{D9A7F662-F275-456D-A4B4-83460E1A64A2}" type="presParOf" srcId="{A37202B6-BF9F-40D4-83F6-85371E38218A}" destId="{2436A291-B965-4A9A-8AAC-D748A7346F1C}" srcOrd="10" destOrd="0" presId="urn:microsoft.com/office/officeart/2005/8/layout/vProcess5"/>
    <dgm:cxn modelId="{BE21A2A8-D4C2-4588-829A-ECA8556EE8FC}" type="presParOf" srcId="{A37202B6-BF9F-40D4-83F6-85371E38218A}" destId="{086519E9-E7EB-42CD-BE4B-4E68AF724A14}" srcOrd="11" destOrd="0" presId="urn:microsoft.com/office/officeart/2005/8/layout/vProcess5"/>
    <dgm:cxn modelId="{26E5F19A-C5C0-4377-B8D1-EF9821BBF9C0}" type="presParOf" srcId="{A37202B6-BF9F-40D4-83F6-85371E38218A}" destId="{CAC59029-A571-4B39-99F2-E9F316F9899F}" srcOrd="12" destOrd="0" presId="urn:microsoft.com/office/officeart/2005/8/layout/vProcess5"/>
    <dgm:cxn modelId="{087B2B25-FA1D-49A0-A76B-0BC8E0A3FD3E}" type="presParOf" srcId="{A37202B6-BF9F-40D4-83F6-85371E38218A}" destId="{60EF5336-2622-4871-B2F9-3A74EC5FFBE6}" srcOrd="13" destOrd="0" presId="urn:microsoft.com/office/officeart/2005/8/layout/vProcess5"/>
    <dgm:cxn modelId="{014A68BD-4916-416F-B57F-7FDA2A6076D3}" type="presParOf" srcId="{A37202B6-BF9F-40D4-83F6-85371E38218A}" destId="{DF989227-5EF4-473A-B2F1-B77F60F537E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64D51-B49D-4B0E-A682-80875786B722}">
      <dsp:nvSpPr>
        <dsp:cNvPr id="0" name=""/>
        <dsp:cNvSpPr/>
      </dsp:nvSpPr>
      <dsp:spPr>
        <a:xfrm>
          <a:off x="2342752" y="2398"/>
          <a:ext cx="2771096" cy="89210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Parent-Engaged Developmental Monitoring </a:t>
          </a:r>
        </a:p>
      </dsp:txBody>
      <dsp:txXfrm>
        <a:off x="2368881" y="28527"/>
        <a:ext cx="2718838" cy="839845"/>
      </dsp:txXfrm>
    </dsp:sp>
    <dsp:sp modelId="{1EA8B9F1-F7EE-4637-AAE8-C1A6251F1F2D}">
      <dsp:nvSpPr>
        <dsp:cNvPr id="0" name=""/>
        <dsp:cNvSpPr/>
      </dsp:nvSpPr>
      <dsp:spPr>
        <a:xfrm rot="5400000">
          <a:off x="3561031" y="916804"/>
          <a:ext cx="334538" cy="40144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607867" y="950258"/>
        <a:ext cx="240868" cy="234177"/>
      </dsp:txXfrm>
    </dsp:sp>
    <dsp:sp modelId="{E371EDE9-5371-45E9-BCA4-A1A353D2DD69}">
      <dsp:nvSpPr>
        <dsp:cNvPr id="0" name=""/>
        <dsp:cNvSpPr/>
      </dsp:nvSpPr>
      <dsp:spPr>
        <a:xfrm>
          <a:off x="2342752" y="1340553"/>
          <a:ext cx="2771096" cy="89210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Developmental &amp; Autism Screening </a:t>
          </a:r>
        </a:p>
      </dsp:txBody>
      <dsp:txXfrm>
        <a:off x="2368881" y="1366682"/>
        <a:ext cx="2718838" cy="839845"/>
      </dsp:txXfrm>
    </dsp:sp>
    <dsp:sp modelId="{B3CC869A-4110-43F3-B835-9F899BBAF40B}">
      <dsp:nvSpPr>
        <dsp:cNvPr id="0" name=""/>
        <dsp:cNvSpPr/>
      </dsp:nvSpPr>
      <dsp:spPr>
        <a:xfrm rot="5400000">
          <a:off x="3561031" y="2254959"/>
          <a:ext cx="334538" cy="40144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607867" y="2288413"/>
        <a:ext cx="240868" cy="234177"/>
      </dsp:txXfrm>
    </dsp:sp>
    <dsp:sp modelId="{E9309F5F-BA30-4C39-9CB2-897DE5460B97}">
      <dsp:nvSpPr>
        <dsp:cNvPr id="0" name=""/>
        <dsp:cNvSpPr/>
      </dsp:nvSpPr>
      <dsp:spPr>
        <a:xfrm>
          <a:off x="2342752" y="2678708"/>
          <a:ext cx="2771096" cy="89210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Referral for Services </a:t>
          </a:r>
        </a:p>
      </dsp:txBody>
      <dsp:txXfrm>
        <a:off x="2368881" y="2704837"/>
        <a:ext cx="2718838" cy="839845"/>
      </dsp:txXfrm>
    </dsp:sp>
    <dsp:sp modelId="{2AF7078A-E9E7-47AB-8BAE-415650FBF986}">
      <dsp:nvSpPr>
        <dsp:cNvPr id="0" name=""/>
        <dsp:cNvSpPr/>
      </dsp:nvSpPr>
      <dsp:spPr>
        <a:xfrm rot="5400000">
          <a:off x="3561031" y="3593114"/>
          <a:ext cx="334538" cy="40144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607867" y="3626568"/>
        <a:ext cx="240868" cy="234177"/>
      </dsp:txXfrm>
    </dsp:sp>
    <dsp:sp modelId="{5BD89869-245F-4BE3-A082-71956E5E0765}">
      <dsp:nvSpPr>
        <dsp:cNvPr id="0" name=""/>
        <dsp:cNvSpPr/>
      </dsp:nvSpPr>
      <dsp:spPr>
        <a:xfrm>
          <a:off x="2342752" y="4016863"/>
          <a:ext cx="2771096" cy="89210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Receipt of Early Intervention Services </a:t>
          </a:r>
        </a:p>
      </dsp:txBody>
      <dsp:txXfrm>
        <a:off x="2368881" y="4042992"/>
        <a:ext cx="2718838" cy="839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E99B2-91D9-4352-AF26-F125A4C3040A}">
      <dsp:nvSpPr>
        <dsp:cNvPr id="0" name=""/>
        <dsp:cNvSpPr/>
      </dsp:nvSpPr>
      <dsp:spPr>
        <a:xfrm>
          <a:off x="0" y="0"/>
          <a:ext cx="4877806" cy="83992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Level 1:</a:t>
          </a:r>
          <a:r>
            <a:rPr lang="en-US" sz="2200" kern="1200" dirty="0"/>
            <a:t> Passive promotion of LTSAE materials</a:t>
          </a:r>
        </a:p>
      </dsp:txBody>
      <dsp:txXfrm>
        <a:off x="24601" y="24601"/>
        <a:ext cx="3873185" cy="790726"/>
      </dsp:txXfrm>
    </dsp:sp>
    <dsp:sp modelId="{AE37BEB4-BFAB-45B8-B2C5-A7C183A51E7D}">
      <dsp:nvSpPr>
        <dsp:cNvPr id="0" name=""/>
        <dsp:cNvSpPr/>
      </dsp:nvSpPr>
      <dsp:spPr>
        <a:xfrm>
          <a:off x="364251" y="956584"/>
          <a:ext cx="4877806" cy="83992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Level 2:</a:t>
          </a:r>
          <a:r>
            <a:rPr lang="en-US" sz="2200" kern="1200" dirty="0"/>
            <a:t> Active distribution of LTSAE promotional materials</a:t>
          </a:r>
        </a:p>
      </dsp:txBody>
      <dsp:txXfrm>
        <a:off x="388852" y="981185"/>
        <a:ext cx="3918398" cy="790726"/>
      </dsp:txXfrm>
    </dsp:sp>
    <dsp:sp modelId="{F0A8628A-EFDF-44DB-9714-951D71607124}">
      <dsp:nvSpPr>
        <dsp:cNvPr id="0" name=""/>
        <dsp:cNvSpPr/>
      </dsp:nvSpPr>
      <dsp:spPr>
        <a:xfrm>
          <a:off x="728503" y="1913169"/>
          <a:ext cx="4877806" cy="83992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Level 3:</a:t>
          </a:r>
          <a:r>
            <a:rPr lang="en-US" sz="2200" kern="1200" dirty="0"/>
            <a:t> Routine training of staff (e.g., using Watch Me!)</a:t>
          </a:r>
        </a:p>
      </dsp:txBody>
      <dsp:txXfrm>
        <a:off x="753104" y="1937770"/>
        <a:ext cx="3918398" cy="790726"/>
      </dsp:txXfrm>
    </dsp:sp>
    <dsp:sp modelId="{C543C2CE-ACDE-4855-B882-C3B9C5A1DC28}">
      <dsp:nvSpPr>
        <dsp:cNvPr id="0" name=""/>
        <dsp:cNvSpPr/>
      </dsp:nvSpPr>
      <dsp:spPr>
        <a:xfrm>
          <a:off x="1092755" y="2869754"/>
          <a:ext cx="4877806" cy="83992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Level 4:</a:t>
          </a:r>
          <a:r>
            <a:rPr lang="en-US" sz="2200" kern="1200" dirty="0"/>
            <a:t> Active distribution of LTSAE checklists </a:t>
          </a:r>
        </a:p>
      </dsp:txBody>
      <dsp:txXfrm>
        <a:off x="1117356" y="2894355"/>
        <a:ext cx="3918398" cy="790726"/>
      </dsp:txXfrm>
    </dsp:sp>
    <dsp:sp modelId="{CD8D77DF-C134-441F-A2D1-B17AFCEF6860}">
      <dsp:nvSpPr>
        <dsp:cNvPr id="0" name=""/>
        <dsp:cNvSpPr/>
      </dsp:nvSpPr>
      <dsp:spPr>
        <a:xfrm>
          <a:off x="1457006" y="3826339"/>
          <a:ext cx="4877806" cy="839928"/>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Level 5:</a:t>
          </a:r>
          <a:r>
            <a:rPr lang="en-US" sz="2200" kern="1200" dirty="0"/>
            <a:t> Active completion of LTSAE checklists</a:t>
          </a:r>
        </a:p>
      </dsp:txBody>
      <dsp:txXfrm>
        <a:off x="1481607" y="3850940"/>
        <a:ext cx="3918398" cy="790726"/>
      </dsp:txXfrm>
    </dsp:sp>
    <dsp:sp modelId="{904B4B93-6219-4584-BA54-22AEB82CE40B}">
      <dsp:nvSpPr>
        <dsp:cNvPr id="0" name=""/>
        <dsp:cNvSpPr/>
      </dsp:nvSpPr>
      <dsp:spPr>
        <a:xfrm>
          <a:off x="4331852" y="613614"/>
          <a:ext cx="545953" cy="545953"/>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454691" y="613614"/>
        <a:ext cx="300275" cy="410830"/>
      </dsp:txXfrm>
    </dsp:sp>
    <dsp:sp modelId="{A83D2200-FF07-4848-9768-C14692BAA62F}">
      <dsp:nvSpPr>
        <dsp:cNvPr id="0" name=""/>
        <dsp:cNvSpPr/>
      </dsp:nvSpPr>
      <dsp:spPr>
        <a:xfrm>
          <a:off x="4696104" y="1570199"/>
          <a:ext cx="545953" cy="545953"/>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818943" y="1570199"/>
        <a:ext cx="300275" cy="410830"/>
      </dsp:txXfrm>
    </dsp:sp>
    <dsp:sp modelId="{6CD959A7-C1DE-4081-A576-E7746FD396F1}">
      <dsp:nvSpPr>
        <dsp:cNvPr id="0" name=""/>
        <dsp:cNvSpPr/>
      </dsp:nvSpPr>
      <dsp:spPr>
        <a:xfrm>
          <a:off x="5060356" y="2512785"/>
          <a:ext cx="545953" cy="545953"/>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183195" y="2512785"/>
        <a:ext cx="300275" cy="410830"/>
      </dsp:txXfrm>
    </dsp:sp>
    <dsp:sp modelId="{90A18FDB-6842-42B5-97D4-19C754417D69}">
      <dsp:nvSpPr>
        <dsp:cNvPr id="0" name=""/>
        <dsp:cNvSpPr/>
      </dsp:nvSpPr>
      <dsp:spPr>
        <a:xfrm>
          <a:off x="5424607" y="3478702"/>
          <a:ext cx="545953" cy="545953"/>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547446" y="3478702"/>
        <a:ext cx="300275" cy="4108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DB6166-DFC1-E34D-A6F6-A4E3966E450C}" type="datetimeFigureOut">
              <a:rPr lang="en-US" smtClean="0"/>
              <a:t>1/28/2021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2A5422-B168-1B46-959A-0DC8F1209199}" type="slidenum">
              <a:rPr lang="en-US" smtClean="0"/>
              <a:t>‹#›</a:t>
            </a:fld>
            <a:endParaRPr lang="en-US"/>
          </a:p>
        </p:txBody>
      </p:sp>
    </p:spTree>
    <p:extLst>
      <p:ext uri="{BB962C8B-B14F-4D97-AF65-F5344CB8AC3E}">
        <p14:creationId xmlns:p14="http://schemas.microsoft.com/office/powerpoint/2010/main" val="128832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ncbddd/watchmetraining/course.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aap.org/en-us/professional-resources/practice-transformation/echo/Pages/About-Project-Echo.aspx" TargetMode="External"/><Relationship Id="rId5" Type="http://schemas.openxmlformats.org/officeDocument/2006/relationships/hyperlink" Target="https://www.helpmegrowfl.org/books-balls-blocks/" TargetMode="External"/><Relationship Id="rId4" Type="http://schemas.openxmlformats.org/officeDocument/2006/relationships/hyperlink" Target="https://www.cdc.gov/ncbddd/actearly/milestones-app.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ap.org/en-us/professional-resources/practice-transformation/echo/Pages/About-Project-Echo.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959011E-AA90-4FAD-B7B9-93CA10AB02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C2EEBF4-0CCC-4C21-9B89-FCF987372C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19C42014-D77D-4715-8307-3CD8506B9F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6B5CB9-DF62-4BFD-A79F-3DA342CF86A5}" type="slidenum">
              <a:rPr lang="en-US" altLang="en-US" smtClean="0">
                <a:solidFill>
                  <a:srgbClr val="000000"/>
                </a:solidFill>
              </a:rPr>
              <a:pPr fontAlgn="base">
                <a:spcBef>
                  <a:spcPct val="0"/>
                </a:spcBef>
                <a:spcAft>
                  <a:spcPct val="0"/>
                </a:spcAft>
              </a:pPr>
              <a:t>5</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82A5422-B168-1B46-959A-0DC8F1209199}" type="slidenum">
              <a:rPr lang="en-US" smtClean="0"/>
              <a:t>19</a:t>
            </a:fld>
            <a:endParaRPr lang="en-US"/>
          </a:p>
        </p:txBody>
      </p:sp>
    </p:spTree>
    <p:extLst>
      <p:ext uri="{BB962C8B-B14F-4D97-AF65-F5344CB8AC3E}">
        <p14:creationId xmlns:p14="http://schemas.microsoft.com/office/powerpoint/2010/main" val="4201050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2A5422-B168-1B46-959A-0DC8F1209199}" type="slidenum">
              <a:rPr lang="en-US" smtClean="0"/>
              <a:t>20</a:t>
            </a:fld>
            <a:endParaRPr lang="en-US"/>
          </a:p>
        </p:txBody>
      </p:sp>
    </p:spTree>
    <p:extLst>
      <p:ext uri="{BB962C8B-B14F-4D97-AF65-F5344CB8AC3E}">
        <p14:creationId xmlns:p14="http://schemas.microsoft.com/office/powerpoint/2010/main" val="785579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Focus Groups with Families: CT, DC</a:t>
            </a:r>
          </a:p>
          <a:p>
            <a:pPr lvl="1"/>
            <a:r>
              <a:rPr lang="en-US" dirty="0"/>
              <a:t>Focus Groups with Providers: MA</a:t>
            </a:r>
          </a:p>
          <a:p>
            <a:pPr lvl="1"/>
            <a:r>
              <a:rPr lang="en-US" dirty="0"/>
              <a:t>Surveys of Families: CT, DC, MS</a:t>
            </a:r>
          </a:p>
          <a:p>
            <a:pPr lvl="1"/>
            <a:r>
              <a:rPr lang="en-US" dirty="0"/>
              <a:t>Surveys of Providers/Programs; MD</a:t>
            </a:r>
          </a:p>
          <a:p>
            <a:endParaRPr lang="en-US" dirty="0"/>
          </a:p>
        </p:txBody>
      </p:sp>
      <p:sp>
        <p:nvSpPr>
          <p:cNvPr id="4" name="Slide Number Placeholder 3"/>
          <p:cNvSpPr>
            <a:spLocks noGrp="1"/>
          </p:cNvSpPr>
          <p:nvPr>
            <p:ph type="sldNum" sz="quarter" idx="5"/>
          </p:nvPr>
        </p:nvSpPr>
        <p:spPr/>
        <p:txBody>
          <a:bodyPr/>
          <a:lstStyle/>
          <a:p>
            <a:fld id="{582A5422-B168-1B46-959A-0DC8F1209199}" type="slidenum">
              <a:rPr lang="en-US" smtClean="0"/>
              <a:t>21</a:t>
            </a:fld>
            <a:endParaRPr lang="en-US"/>
          </a:p>
        </p:txBody>
      </p:sp>
    </p:spTree>
    <p:extLst>
      <p:ext uri="{BB962C8B-B14F-4D97-AF65-F5344CB8AC3E}">
        <p14:creationId xmlns:p14="http://schemas.microsoft.com/office/powerpoint/2010/main" val="200336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Programs housed within the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Bureau of Maternal and Child Health (MCH)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 named the most often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(63%)</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 a target of integration for LTSAE materials in the state teams' work plans. MCH programs include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HV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(19, 44%)</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Title V</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(6, 14%)</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CYSHCN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 5%)</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Following MCH programs are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HS/EHS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(56%)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Childcare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(37%)</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Other programs named as a target of LTSAE material integration are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HMG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(28%)</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Part C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(26%)</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WIC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(23%)</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Primary Care Physicians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(23%)</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Child Welfare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(16%)</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1800" dirty="0">
                <a:solidFill>
                  <a:srgbClr val="76AE99"/>
                </a:solidFill>
                <a:effectLst/>
                <a:latin typeface="Calibri" panose="020F0502020204030204" pitchFamily="34" charset="0"/>
                <a:ea typeface="Times New Roman" panose="02020603050405020304" pitchFamily="18" charset="0"/>
                <a:cs typeface="Calibri" panose="020F0502020204030204" pitchFamily="34" charset="0"/>
              </a:rPr>
              <a:t>Part B, 619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(9%)</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states are focused on level 3, 4 , and 5 of the integration framework with </a:t>
            </a:r>
            <a:r>
              <a:rPr lang="en-US" sz="1800" dirty="0">
                <a:solidFill>
                  <a:srgbClr val="000000"/>
                </a:solidFill>
                <a:effectLst/>
                <a:latin typeface="Calibri" panose="020F0502020204030204" pitchFamily="34" charset="0"/>
                <a:ea typeface="Calibri" panose="020F0502020204030204" pitchFamily="34" charset="0"/>
              </a:rPr>
              <a:t>State and territory teams indicated level 5 integration of LTSAE materials in 16% of the plans, level 4 in 26% of the plans, and level 3 in an additional 26% of plans.</a:t>
            </a:r>
            <a:endParaRPr lang="en-US" sz="1800" dirty="0">
              <a:solidFill>
                <a:srgbClr val="000000"/>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82A5422-B168-1B46-959A-0DC8F1209199}" type="slidenum">
              <a:rPr lang="en-US" smtClean="0"/>
              <a:t>22</a:t>
            </a:fld>
            <a:endParaRPr lang="en-US"/>
          </a:p>
        </p:txBody>
      </p:sp>
    </p:spTree>
    <p:extLst>
      <p:ext uri="{BB962C8B-B14F-4D97-AF65-F5344CB8AC3E}">
        <p14:creationId xmlns:p14="http://schemas.microsoft.com/office/powerpoint/2010/main" val="257709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Across the 43 work plans, </a:t>
            </a:r>
            <a:r>
              <a:rPr lang="en-US" sz="1800" dirty="0">
                <a:solidFill>
                  <a:srgbClr val="5A4099"/>
                </a:solidFill>
                <a:effectLst/>
                <a:latin typeface="Calibri" panose="020F0502020204030204" pitchFamily="34" charset="0"/>
                <a:ea typeface="Times New Roman" panose="02020603050405020304" pitchFamily="18" charset="0"/>
              </a:rPr>
              <a:t>12%</a:t>
            </a:r>
            <a:r>
              <a:rPr lang="en-US" sz="1800" dirty="0">
                <a:effectLst/>
                <a:latin typeface="Calibri" panose="020F0502020204030204" pitchFamily="34" charset="0"/>
                <a:ea typeface="Times New Roman" panose="02020603050405020304" pitchFamily="18" charset="0"/>
              </a:rPr>
              <a:t> have a healthcare focus, </a:t>
            </a:r>
            <a:r>
              <a:rPr lang="en-US" sz="1800" dirty="0">
                <a:solidFill>
                  <a:srgbClr val="5A4099"/>
                </a:solidFill>
                <a:effectLst/>
                <a:latin typeface="Calibri" panose="020F0502020204030204" pitchFamily="34" charset="0"/>
                <a:ea typeface="Times New Roman" panose="02020603050405020304" pitchFamily="18" charset="0"/>
              </a:rPr>
              <a:t>12%</a:t>
            </a:r>
            <a:r>
              <a:rPr lang="en-US" sz="1800" dirty="0">
                <a:effectLst/>
                <a:latin typeface="Calibri" panose="020F0502020204030204" pitchFamily="34" charset="0"/>
                <a:ea typeface="Times New Roman" panose="02020603050405020304" pitchFamily="18" charset="0"/>
              </a:rPr>
              <a:t> have an education focus, and </a:t>
            </a:r>
            <a:r>
              <a:rPr lang="en-US" sz="1800" dirty="0">
                <a:solidFill>
                  <a:srgbClr val="5A4099"/>
                </a:solidFill>
                <a:effectLst/>
                <a:latin typeface="Calibri" panose="020F0502020204030204" pitchFamily="34" charset="0"/>
                <a:ea typeface="Times New Roman" panose="02020603050405020304" pitchFamily="18" charset="0"/>
              </a:rPr>
              <a:t>76%</a:t>
            </a:r>
            <a:r>
              <a:rPr lang="en-US" sz="1800" dirty="0">
                <a:effectLst/>
                <a:latin typeface="Calibri" panose="020F0502020204030204" pitchFamily="34" charset="0"/>
                <a:ea typeface="Times New Roman" panose="02020603050405020304" pitchFamily="18" charset="0"/>
              </a:rPr>
              <a:t> focus on both healthcare and education.</a:t>
            </a:r>
            <a:endParaRPr lang="en-US" dirty="0"/>
          </a:p>
        </p:txBody>
      </p:sp>
      <p:sp>
        <p:nvSpPr>
          <p:cNvPr id="4" name="Slide Number Placeholder 3"/>
          <p:cNvSpPr>
            <a:spLocks noGrp="1"/>
          </p:cNvSpPr>
          <p:nvPr>
            <p:ph type="sldNum" sz="quarter" idx="5"/>
          </p:nvPr>
        </p:nvSpPr>
        <p:spPr/>
        <p:txBody>
          <a:bodyPr/>
          <a:lstStyle/>
          <a:p>
            <a:fld id="{582A5422-B168-1B46-959A-0DC8F1209199}" type="slidenum">
              <a:rPr lang="en-US" smtClean="0"/>
              <a:t>23</a:t>
            </a:fld>
            <a:endParaRPr lang="en-US"/>
          </a:p>
        </p:txBody>
      </p:sp>
    </p:spTree>
    <p:extLst>
      <p:ext uri="{BB962C8B-B14F-4D97-AF65-F5344CB8AC3E}">
        <p14:creationId xmlns:p14="http://schemas.microsoft.com/office/powerpoint/2010/main" val="351219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INTEGRATION OPTIONS:</a:t>
            </a:r>
          </a:p>
          <a:p>
            <a:r>
              <a:rPr lang="en-US" dirty="0"/>
              <a:t>Allows states to draw programs into the work and expose them to LTSAE. Meets programs needs. </a:t>
            </a:r>
          </a:p>
          <a:p>
            <a:r>
              <a:rPr lang="en-US" dirty="0"/>
              <a:t>TRAINING</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topics included the four steps of early identification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(8)</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using LTSAE materials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(6)</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such as the </a:t>
            </a: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Watch Me! Celebrating Milestones and Sharing Concerns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modules, the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Milestone Tracker Application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Books, Balls, and Blocks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solidFill>
                  <a:srgbClr val="A2988A"/>
                </a:solidFill>
                <a:effectLst/>
                <a:latin typeface="Calibri" panose="020F0502020204030204" pitchFamily="34" charset="0"/>
                <a:ea typeface="Times New Roman" panose="02020603050405020304" pitchFamily="18" charset="0"/>
                <a:cs typeface="Calibri" panose="020F0502020204030204" pitchFamily="34" charset="0"/>
              </a:rPr>
              <a:t>(See Figure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descriptions also included different components, such as extending training beyond a single event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(13)</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Examples of extended training include follow-up support, coaching, TA, community of practices or learning communities, training the trainer or parent trainer models, and using an Extension for Community Healthcare Outcomes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ECHO</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Description of training components also included ways LTSAE could be illustrated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(8)</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such as webinars, power points, and presentations.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plans described strategies for ongoing use of training such as archiving for future use, providing narrated power points, and developing manuals or modules.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Audiences benefitting from training activities included personnel across the education sector such as Head Start and childcare providers, primary care physicians, medical and allied health profession students, and families.</a:t>
            </a:r>
            <a:endParaRPr lang="en-US" dirty="0"/>
          </a:p>
        </p:txBody>
      </p:sp>
      <p:sp>
        <p:nvSpPr>
          <p:cNvPr id="4" name="Slide Number Placeholder 3"/>
          <p:cNvSpPr>
            <a:spLocks noGrp="1"/>
          </p:cNvSpPr>
          <p:nvPr>
            <p:ph type="sldNum" sz="quarter" idx="5"/>
          </p:nvPr>
        </p:nvSpPr>
        <p:spPr/>
        <p:txBody>
          <a:bodyPr/>
          <a:lstStyle/>
          <a:p>
            <a:fld id="{582A5422-B168-1B46-959A-0DC8F1209199}" type="slidenum">
              <a:rPr lang="en-US" smtClean="0"/>
              <a:t>24</a:t>
            </a:fld>
            <a:endParaRPr lang="en-US"/>
          </a:p>
        </p:txBody>
      </p:sp>
    </p:spTree>
    <p:extLst>
      <p:ext uri="{BB962C8B-B14F-4D97-AF65-F5344CB8AC3E}">
        <p14:creationId xmlns:p14="http://schemas.microsoft.com/office/powerpoint/2010/main" val="86887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TX deputy ambassadors</a:t>
            </a:r>
          </a:p>
          <a:p>
            <a:pPr lvl="1"/>
            <a:r>
              <a:rPr lang="en-US" dirty="0"/>
              <a:t>OH </a:t>
            </a:r>
            <a:r>
              <a:rPr lang="en-US" dirty="0" err="1"/>
              <a:t>promotoras</a:t>
            </a:r>
            <a:endParaRPr lang="en-US" dirty="0"/>
          </a:p>
          <a:p>
            <a:pPr lvl="1"/>
            <a:r>
              <a:rPr lang="en-US" dirty="0"/>
              <a:t>AR parent navigators </a:t>
            </a:r>
          </a:p>
          <a:p>
            <a:pPr lvl="1"/>
            <a:r>
              <a:rPr lang="en-US" dirty="0"/>
              <a:t>Pilot sites to demonstrate implementation: MA (WIC), OK (HS), MT (ECE)</a:t>
            </a:r>
          </a:p>
          <a:p>
            <a:pPr lvl="1"/>
            <a:r>
              <a:rPr lang="en-US" dirty="0"/>
              <a:t>POLICY</a:t>
            </a:r>
          </a:p>
          <a:p>
            <a:r>
              <a:rPr lang="en-US" dirty="0"/>
              <a:t>NH single point of entry for families </a:t>
            </a:r>
          </a:p>
          <a:p>
            <a:r>
              <a:rPr lang="en-US" dirty="0"/>
              <a:t>VT </a:t>
            </a:r>
          </a:p>
          <a:p>
            <a:r>
              <a:rPr lang="en-US" dirty="0"/>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state teams (VA, WY, OH) are working collaboratively to design a shared ECHO </a:t>
            </a:r>
          </a:p>
          <a:p>
            <a:endParaRPr lang="en-US" dirty="0"/>
          </a:p>
        </p:txBody>
      </p:sp>
      <p:sp>
        <p:nvSpPr>
          <p:cNvPr id="4" name="Slide Number Placeholder 3"/>
          <p:cNvSpPr>
            <a:spLocks noGrp="1"/>
          </p:cNvSpPr>
          <p:nvPr>
            <p:ph type="sldNum" sz="quarter" idx="5"/>
          </p:nvPr>
        </p:nvSpPr>
        <p:spPr/>
        <p:txBody>
          <a:bodyPr/>
          <a:lstStyle/>
          <a:p>
            <a:fld id="{582A5422-B168-1B46-959A-0DC8F1209199}" type="slidenum">
              <a:rPr lang="en-US" smtClean="0"/>
              <a:t>25</a:t>
            </a:fld>
            <a:endParaRPr lang="en-US"/>
          </a:p>
        </p:txBody>
      </p:sp>
    </p:spTree>
    <p:extLst>
      <p:ext uri="{BB962C8B-B14F-4D97-AF65-F5344CB8AC3E}">
        <p14:creationId xmlns:p14="http://schemas.microsoft.com/office/powerpoint/2010/main" val="2692301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State and territory team included a focus on children and families living in poverty in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33%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the plans, while a focus on populations by specific race (e.g., Hispanic, Marshallese) was noted in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26%</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plans, and children and families living in hard to reach areas (rural, tribal) in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23%</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plans.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82A5422-B168-1B46-959A-0DC8F1209199}" type="slidenum">
              <a:rPr lang="en-US" smtClean="0"/>
              <a:t>26</a:t>
            </a:fld>
            <a:endParaRPr lang="en-US"/>
          </a:p>
        </p:txBody>
      </p:sp>
    </p:spTree>
    <p:extLst>
      <p:ext uri="{BB962C8B-B14F-4D97-AF65-F5344CB8AC3E}">
        <p14:creationId xmlns:p14="http://schemas.microsoft.com/office/powerpoint/2010/main" val="339217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collaboration with community agency to reach migrant farm workers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 Navajo community members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 South Main Street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 using LEND trainees with community connections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82A5422-B168-1B46-959A-0DC8F1209199}" type="slidenum">
              <a:rPr lang="en-US" smtClean="0"/>
              <a:t>27</a:t>
            </a:fld>
            <a:endParaRPr lang="en-US"/>
          </a:p>
        </p:txBody>
      </p:sp>
    </p:spTree>
    <p:extLst>
      <p:ext uri="{BB962C8B-B14F-4D97-AF65-F5344CB8AC3E}">
        <p14:creationId xmlns:p14="http://schemas.microsoft.com/office/powerpoint/2010/main" val="2948222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State teams describe activities to support young children and families' resiliency as part of goal four of the RFA. Resiliency activities are those defined as including efforts to support families in adapting to changes that have occurred due to COVID-19 or other sources and reducing sources of stress by promoting resources to help families cope with new or existing burdens. Below is a summary of the different ways state teams described supporting family resiliency in their work plans.</a:t>
            </a:r>
            <a:endParaRPr lang="en-US" sz="1800" dirty="0">
              <a:solidFill>
                <a:srgbClr val="000000"/>
              </a:solidFill>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Many of the work plans referenced using training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(20*)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support building family resiliency. The types of training included the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ECHO</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model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(3)</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communities of practice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(1)</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telehealth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(3)</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use of a parent mentor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(1)</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Examples of named resiliency trainees include providers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families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high needs populations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Designated training topics include recognizing signs of autism, Milestones Matter, protective factors for families, social detriments of health, use of the ASQ, and use of "Lemonade for Life," a resiliency curriculum.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(5)</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work plans also referenced the dissemination of materials to support building resiliency in families. The distribution of materials includes in places such as WIC, Libraries, Food Banks, Primary Care Physicians Offices, and Community Clinics. The types of materials described as being utilized to build resiliency in families include those from the CDC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(8)</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LTSAE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(10)</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Zero to Three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Maternal and Child Health Bureau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the Center for the Developing Child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(2)</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Plans also describe the use of different curriculums or tools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(7)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related to building resiliency, which includes Strengthening Families (AL, ID, KY, SC, UT), Be Well Indiana (IN), Resilient Vermont Messaging Tool Kit (VT), Big Life (OH), Let’s Play (OK), Lemonade for Life (NE), and the Center for the Study of Social Policy’s Protective Factors Framework (SC, AL). Some </a:t>
            </a:r>
            <a:r>
              <a:rPr lang="en-US" sz="1800" dirty="0">
                <a:solidFill>
                  <a:srgbClr val="5A4099"/>
                </a:solidFill>
                <a:effectLst/>
                <a:latin typeface="Calibri" panose="020F0502020204030204" pitchFamily="34" charset="0"/>
                <a:ea typeface="Times New Roman" panose="02020603050405020304" pitchFamily="18" charset="0"/>
                <a:cs typeface="Calibri" panose="020F0502020204030204" pitchFamily="34" charset="0"/>
              </a:rPr>
              <a:t>(7)</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plans did not provide specific information regarding specific materials for building resiliency.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82A5422-B168-1B46-959A-0DC8F1209199}" type="slidenum">
              <a:rPr lang="en-US" smtClean="0"/>
              <a:t>28</a:t>
            </a:fld>
            <a:endParaRPr lang="en-US"/>
          </a:p>
        </p:txBody>
      </p:sp>
    </p:spTree>
    <p:extLst>
      <p:ext uri="{BB962C8B-B14F-4D97-AF65-F5344CB8AC3E}">
        <p14:creationId xmlns:p14="http://schemas.microsoft.com/office/powerpoint/2010/main" val="99966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B2364F3-810C-40A0-AE93-43EA7ED547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0F61CC5-CDE6-4890-84F4-FF1755D73B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DD614208-78DB-49E0-B4D6-A9BE6C5DF4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2D5227-E3E5-47ED-888A-5A7DF343808C}"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FFD5F86-D484-405C-BF01-731B6185B1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CC9ECC1-77B0-4472-852F-AA50A8F702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AE976D67-393D-4CCF-8D41-19BF824A4A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481B47-DEB8-4734-8776-36C64C1E2A22}"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288676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1665D04-BDDA-42EA-BC45-903B70DAF1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7F90FCB-218D-4CCA-AAD6-79BD02B67A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864418AC-FB73-4336-B79E-C53114E35D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439F07-4605-4CFC-A6CE-11D179200315}" type="slidenum">
              <a:rPr lang="en-US" altLang="en-US" smtClean="0">
                <a:solidFill>
                  <a:srgbClr val="000000"/>
                </a:solidFill>
              </a:rPr>
              <a:pPr fontAlgn="base">
                <a:spcBef>
                  <a:spcPct val="0"/>
                </a:spcBef>
                <a:spcAft>
                  <a:spcPct val="0"/>
                </a:spcAft>
              </a:pPr>
              <a:t>10</a:t>
            </a:fld>
            <a:endParaRPr lang="en-US" altLang="en-US">
              <a:solidFill>
                <a:srgbClr val="000000"/>
              </a:solidFill>
            </a:endParaRPr>
          </a:p>
        </p:txBody>
      </p:sp>
    </p:spTree>
    <p:extLst>
      <p:ext uri="{BB962C8B-B14F-4D97-AF65-F5344CB8AC3E}">
        <p14:creationId xmlns:p14="http://schemas.microsoft.com/office/powerpoint/2010/main" val="74043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99B69A4-BAFD-4ED2-98C3-54E6DC5426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BFA889F8-CF71-4D65-B52A-89883964F6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support being provided for early childhood state systems through the Act Early Network is really to support COVID-19 response, mitigation, and recovery efforts by way of strengthening resilience skills, behaviors, and resources of children, families, and communities. Act Early Ambassadors are leading or co-leading their state/territorial teams. Act Early Ambassadors receive a very small stipend to serve as their state or territorial point of contact for the national Learn the Signs Act Early Program and promote the adoption and integration of these resources into systems that serve young children and families. This project represents an expansion of these efforts in many ways. The purpose of this project is to bolster the four steps of early integration (1) parent-engaged developmental monitoring, (2) developmental and autism screening, (3) referral, and (4) receipt of early intervention services for children birth to 5 during the pandemic with the ability to sustain. </a:t>
            </a:r>
          </a:p>
        </p:txBody>
      </p:sp>
      <p:sp>
        <p:nvSpPr>
          <p:cNvPr id="53252" name="Slide Number Placeholder 3">
            <a:extLst>
              <a:ext uri="{FF2B5EF4-FFF2-40B4-BE49-F238E27FC236}">
                <a16:creationId xmlns:a16="http://schemas.microsoft.com/office/drawing/2014/main" id="{7FBB42F6-911B-4F41-B545-CB3D2F399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991B86-B816-41C7-AD03-7D5F15DBCA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7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goals are as follows and we want to highlight the fourth goal in particular-expanding strategies to promote family resiliency as intertwined with early identification given the strong association between familiy well-being and child development </a:t>
            </a:r>
          </a:p>
          <a:p>
            <a:r>
              <a:rPr lang="en-US" dirty="0"/>
              <a:t>Teams are asked to consider strategies and supports beyond LTSAE and early identification</a:t>
            </a:r>
            <a:endParaRPr lang="en-US" dirty="0">
              <a:cs typeface="Calibri"/>
            </a:endParaRPr>
          </a:p>
          <a:p>
            <a:r>
              <a:rPr lang="en-US" dirty="0"/>
              <a:t>E.g. supporting well-child visits, access to high quality childcare, developmental promotion, linkages to services (e.g., WIC) for family support, and</a:t>
            </a:r>
            <a:endParaRPr lang="en-US" dirty="0">
              <a:cs typeface="Calibri"/>
            </a:endParaRPr>
          </a:p>
          <a:p>
            <a:r>
              <a:rPr lang="en-US" dirty="0"/>
              <a:t>advancing the promotion and distribution of relevant, existing CDC and CDC Partner tools, materials, and programs to improve resiliency by addressing social determinants of health and promoting safe, stable and nurturing relationships among families with young children</a:t>
            </a:r>
          </a:p>
        </p:txBody>
      </p:sp>
      <p:sp>
        <p:nvSpPr>
          <p:cNvPr id="4" name="Slide Number Placeholder 3"/>
          <p:cNvSpPr>
            <a:spLocks noGrp="1"/>
          </p:cNvSpPr>
          <p:nvPr>
            <p:ph type="sldNum" sz="quarter" idx="5"/>
          </p:nvPr>
        </p:nvSpPr>
        <p:spPr/>
        <p:txBody>
          <a:bodyPr/>
          <a:lstStyle/>
          <a:p>
            <a:fld id="{C4A3F295-723E-494B-AAD7-2B52F32730FA}" type="slidenum">
              <a:rPr lang="en-US" smtClean="0"/>
              <a:pPr/>
              <a:t>14</a:t>
            </a:fld>
            <a:endParaRPr lang="en-US"/>
          </a:p>
        </p:txBody>
      </p:sp>
    </p:spTree>
    <p:extLst>
      <p:ext uri="{BB962C8B-B14F-4D97-AF65-F5344CB8AC3E}">
        <p14:creationId xmlns:p14="http://schemas.microsoft.com/office/powerpoint/2010/main" val="368964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1200"/>
              </a:spcBef>
              <a:spcAft>
                <a:spcPts val="0"/>
              </a:spcAft>
              <a:buFont typeface="Wingdings" panose="05000000000000000000" pitchFamily="2" charset="2"/>
              <a:buChar char=""/>
            </a:pPr>
            <a:r>
              <a:rPr lang="en-US" sz="1800" dirty="0">
                <a:effectLst/>
                <a:latin typeface="Symbol" panose="05050102010706020507" pitchFamily="18" charset="2"/>
                <a:ea typeface="Calibri" panose="020F0502020204030204" pitchFamily="34" charset="0"/>
                <a:cs typeface="Calibri" panose="020F0502020204030204" pitchFamily="34" charset="0"/>
              </a:rPr>
              <a:t>The mean number of EC programs named as partners on state and territory response teams in the work plans is 7.63 (SD = 1.76), with a median of 7 and a range of 4 to 11 partner programs. </a:t>
            </a:r>
            <a:endParaRPr lang="en-US" sz="1800" dirty="0">
              <a:effectLst/>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Wingdings" panose="05000000000000000000" pitchFamily="2" charset="2"/>
              <a:buChar char=""/>
            </a:pPr>
            <a:r>
              <a:rPr lang="en-US" sz="1800" dirty="0">
                <a:effectLst/>
                <a:latin typeface="Symbol" panose="05050102010706020507" pitchFamily="18" charset="2"/>
                <a:ea typeface="Calibri" panose="020F0502020204030204" pitchFamily="34" charset="0"/>
                <a:cs typeface="Calibri" panose="020F0502020204030204" pitchFamily="34" charset="0"/>
              </a:rPr>
              <a:t>The most frequently named partners are Title V (93%), IDEA Part C (93%), and Disability Advocacy Programs (93%). Following these partners are the AAP (91%), Childcare (67%), HS/EHS (63%), and HV (58%). Additional named partners are IDEA Part B, 619* (35%), WIC (30%), and Child Welfare (30%). </a:t>
            </a:r>
            <a:endParaRPr lang="en-US" sz="1800" dirty="0">
              <a:effectLst/>
              <a:latin typeface="Symbol" panose="05050102010706020507" pitchFamily="18" charset="2"/>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82A5422-B168-1B46-959A-0DC8F1209199}" type="slidenum">
              <a:rPr lang="en-US" smtClean="0"/>
              <a:t>16</a:t>
            </a:fld>
            <a:endParaRPr lang="en-US"/>
          </a:p>
        </p:txBody>
      </p:sp>
    </p:spTree>
    <p:extLst>
      <p:ext uri="{BB962C8B-B14F-4D97-AF65-F5344CB8AC3E}">
        <p14:creationId xmlns:p14="http://schemas.microsoft.com/office/powerpoint/2010/main" val="237914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2A5422-B168-1B46-959A-0DC8F1209199}" type="slidenum">
              <a:rPr lang="en-US" smtClean="0"/>
              <a:t>17</a:t>
            </a:fld>
            <a:endParaRPr lang="en-US"/>
          </a:p>
        </p:txBody>
      </p:sp>
    </p:spTree>
    <p:extLst>
      <p:ext uri="{BB962C8B-B14F-4D97-AF65-F5344CB8AC3E}">
        <p14:creationId xmlns:p14="http://schemas.microsoft.com/office/powerpoint/2010/main" val="399278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spcBef>
                <a:spcPts val="0"/>
              </a:spcBef>
              <a:buFont typeface="Symbol" panose="05050102010706020507" pitchFamily="18" charset="2"/>
              <a:buChar char=""/>
            </a:pPr>
            <a:r>
              <a:rPr lang="en-US" b="1" cap="none" spc="0" dirty="0">
                <a:effectLst/>
              </a:rPr>
              <a:t>NY:</a:t>
            </a:r>
            <a:r>
              <a:rPr lang="en-US" cap="none" spc="0" dirty="0">
                <a:effectLst/>
              </a:rPr>
              <a:t> Use of LTSAE integration framework and spotlight on “</a:t>
            </a:r>
            <a:r>
              <a:rPr lang="en-US" i="1" cap="none" spc="0" dirty="0">
                <a:effectLst/>
              </a:rPr>
              <a:t>Promising Practices” </a:t>
            </a:r>
            <a:r>
              <a:rPr lang="en-US" cap="none" spc="0" dirty="0">
                <a:effectLst/>
              </a:rPr>
              <a:t>on CDC website led to partner buy-in to work with ambassador to create individualized action plan</a:t>
            </a:r>
          </a:p>
          <a:p>
            <a:pPr marL="800100" lvl="1" indent="-342900">
              <a:spcBef>
                <a:spcPts val="0"/>
              </a:spcBef>
              <a:buFont typeface="Symbol" panose="05050102010706020507" pitchFamily="18" charset="2"/>
              <a:buChar char=""/>
            </a:pPr>
            <a:r>
              <a:rPr lang="en-US" b="1" cap="none" spc="0" dirty="0">
                <a:effectLst/>
              </a:rPr>
              <a:t>OK:</a:t>
            </a:r>
            <a:r>
              <a:rPr lang="en-US" cap="none" spc="0" dirty="0">
                <a:effectLst/>
              </a:rPr>
              <a:t> Use of LTSAE and </a:t>
            </a:r>
            <a:r>
              <a:rPr lang="en-US" i="1" cap="none" spc="0" dirty="0">
                <a:effectLst/>
              </a:rPr>
              <a:t>Watch Me! </a:t>
            </a:r>
            <a:r>
              <a:rPr lang="en-US" cap="none" spc="0" dirty="0">
                <a:effectLst/>
              </a:rPr>
              <a:t>at stakeholder meeting led to commitment from partners to include LTSAE messaging on their websites</a:t>
            </a:r>
          </a:p>
          <a:p>
            <a:endParaRPr lang="en-US" dirty="0"/>
          </a:p>
        </p:txBody>
      </p:sp>
      <p:sp>
        <p:nvSpPr>
          <p:cNvPr id="4" name="Slide Number Placeholder 3"/>
          <p:cNvSpPr>
            <a:spLocks noGrp="1"/>
          </p:cNvSpPr>
          <p:nvPr>
            <p:ph type="sldNum" sz="quarter" idx="5"/>
          </p:nvPr>
        </p:nvSpPr>
        <p:spPr/>
        <p:txBody>
          <a:bodyPr/>
          <a:lstStyle/>
          <a:p>
            <a:fld id="{582A5422-B168-1B46-959A-0DC8F1209199}" type="slidenum">
              <a:rPr lang="en-US" smtClean="0"/>
              <a:t>18</a:t>
            </a:fld>
            <a:endParaRPr lang="en-US"/>
          </a:p>
        </p:txBody>
      </p:sp>
    </p:spTree>
    <p:extLst>
      <p:ext uri="{BB962C8B-B14F-4D97-AF65-F5344CB8AC3E}">
        <p14:creationId xmlns:p14="http://schemas.microsoft.com/office/powerpoint/2010/main" val="2272741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45ED-664E-B244-8E91-D76A1CE05908}"/>
              </a:ext>
            </a:extLst>
          </p:cNvPr>
          <p:cNvSpPr>
            <a:spLocks noGrp="1"/>
          </p:cNvSpPr>
          <p:nvPr>
            <p:ph type="ctrTitle"/>
          </p:nvPr>
        </p:nvSpPr>
        <p:spPr>
          <a:xfrm>
            <a:off x="5549900" y="1790939"/>
            <a:ext cx="56134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6134E5-77C0-7542-821F-8C8A77794DCB}"/>
              </a:ext>
            </a:extLst>
          </p:cNvPr>
          <p:cNvSpPr>
            <a:spLocks noGrp="1"/>
          </p:cNvSpPr>
          <p:nvPr>
            <p:ph type="subTitle" idx="1"/>
          </p:nvPr>
        </p:nvSpPr>
        <p:spPr>
          <a:xfrm>
            <a:off x="3784600" y="4302378"/>
            <a:ext cx="9144000" cy="6123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43D9EFB4-F68A-794B-AA9E-2D4A6D7FB027}"/>
              </a:ext>
            </a:extLst>
          </p:cNvPr>
          <p:cNvPicPr>
            <a:picLocks noChangeAspect="1"/>
          </p:cNvPicPr>
          <p:nvPr userDrawn="1"/>
        </p:nvPicPr>
        <p:blipFill rotWithShape="1">
          <a:blip r:embed="rId3"/>
          <a:srcRect l="1" r="70541"/>
          <a:stretch/>
        </p:blipFill>
        <p:spPr>
          <a:xfrm>
            <a:off x="8235863" y="5586886"/>
            <a:ext cx="2040909" cy="612388"/>
          </a:xfrm>
          <a:prstGeom prst="rect">
            <a:avLst/>
          </a:prstGeom>
        </p:spPr>
      </p:pic>
      <p:pic>
        <p:nvPicPr>
          <p:cNvPr id="4" name="Picture 3">
            <a:extLst>
              <a:ext uri="{FF2B5EF4-FFF2-40B4-BE49-F238E27FC236}">
                <a16:creationId xmlns:a16="http://schemas.microsoft.com/office/drawing/2014/main" id="{34F4FAA8-1F60-1D4E-A91A-9756639B6F8A}"/>
              </a:ext>
            </a:extLst>
          </p:cNvPr>
          <p:cNvPicPr>
            <a:picLocks noChangeAspect="1"/>
          </p:cNvPicPr>
          <p:nvPr userDrawn="1"/>
        </p:nvPicPr>
        <p:blipFill>
          <a:blip r:embed="rId4"/>
          <a:stretch>
            <a:fillRect/>
          </a:stretch>
        </p:blipFill>
        <p:spPr>
          <a:xfrm>
            <a:off x="10012102" y="5236417"/>
            <a:ext cx="1881045" cy="962857"/>
          </a:xfrm>
          <a:prstGeom prst="rect">
            <a:avLst/>
          </a:prstGeom>
        </p:spPr>
      </p:pic>
    </p:spTree>
    <p:extLst>
      <p:ext uri="{BB962C8B-B14F-4D97-AF65-F5344CB8AC3E}">
        <p14:creationId xmlns:p14="http://schemas.microsoft.com/office/powerpoint/2010/main" val="385319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45ED-664E-B244-8E91-D76A1CE05908}"/>
              </a:ext>
            </a:extLst>
          </p:cNvPr>
          <p:cNvSpPr>
            <a:spLocks noGrp="1"/>
          </p:cNvSpPr>
          <p:nvPr>
            <p:ph type="ctrTitle"/>
          </p:nvPr>
        </p:nvSpPr>
        <p:spPr>
          <a:xfrm>
            <a:off x="3289300" y="1524239"/>
            <a:ext cx="56134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6134E5-77C0-7542-821F-8C8A77794DCB}"/>
              </a:ext>
            </a:extLst>
          </p:cNvPr>
          <p:cNvSpPr>
            <a:spLocks noGrp="1"/>
          </p:cNvSpPr>
          <p:nvPr>
            <p:ph type="subTitle" idx="1"/>
          </p:nvPr>
        </p:nvSpPr>
        <p:spPr>
          <a:xfrm>
            <a:off x="1524000" y="4035678"/>
            <a:ext cx="9144000" cy="6123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Rectangle 17">
            <a:extLst>
              <a:ext uri="{FF2B5EF4-FFF2-40B4-BE49-F238E27FC236}">
                <a16:creationId xmlns:a16="http://schemas.microsoft.com/office/drawing/2014/main" id="{A49C61AF-CA3F-D943-9128-2B76DAB0243E}"/>
              </a:ext>
            </a:extLst>
          </p:cNvPr>
          <p:cNvSpPr/>
          <p:nvPr userDrawn="1"/>
        </p:nvSpPr>
        <p:spPr>
          <a:xfrm>
            <a:off x="5270156" y="1419206"/>
            <a:ext cx="6921844" cy="210065"/>
          </a:xfrm>
          <a:prstGeom prst="rect">
            <a:avLst/>
          </a:prstGeom>
          <a:solidFill>
            <a:srgbClr val="76A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674F612-A944-A641-93F3-5CC7958A2C82}"/>
              </a:ext>
            </a:extLst>
          </p:cNvPr>
          <p:cNvSpPr/>
          <p:nvPr userDrawn="1"/>
        </p:nvSpPr>
        <p:spPr>
          <a:xfrm>
            <a:off x="8023654" y="1632342"/>
            <a:ext cx="4168346" cy="2100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AA9B662-094B-8643-9539-3EAFA47680E7}"/>
              </a:ext>
            </a:extLst>
          </p:cNvPr>
          <p:cNvSpPr/>
          <p:nvPr userDrawn="1"/>
        </p:nvSpPr>
        <p:spPr>
          <a:xfrm>
            <a:off x="-12700" y="5123696"/>
            <a:ext cx="3241040" cy="210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CB591C-B46C-C34D-BCF0-D846D61EA07E}"/>
              </a:ext>
            </a:extLst>
          </p:cNvPr>
          <p:cNvSpPr/>
          <p:nvPr userDrawn="1"/>
        </p:nvSpPr>
        <p:spPr>
          <a:xfrm>
            <a:off x="-12700" y="5333761"/>
            <a:ext cx="7068064" cy="2100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BA2A79-A51E-3141-8061-1D4ED942F5C1}"/>
              </a:ext>
            </a:extLst>
          </p:cNvPr>
          <p:cNvPicPr>
            <a:picLocks noChangeAspect="1"/>
          </p:cNvPicPr>
          <p:nvPr userDrawn="1"/>
        </p:nvPicPr>
        <p:blipFill rotWithShape="1">
          <a:blip r:embed="rId2"/>
          <a:srcRect l="1" r="70541"/>
          <a:stretch/>
        </p:blipFill>
        <p:spPr>
          <a:xfrm>
            <a:off x="8235863" y="6142471"/>
            <a:ext cx="2040909" cy="612388"/>
          </a:xfrm>
          <a:prstGeom prst="rect">
            <a:avLst/>
          </a:prstGeom>
        </p:spPr>
      </p:pic>
      <p:pic>
        <p:nvPicPr>
          <p:cNvPr id="12" name="Picture 11">
            <a:extLst>
              <a:ext uri="{FF2B5EF4-FFF2-40B4-BE49-F238E27FC236}">
                <a16:creationId xmlns:a16="http://schemas.microsoft.com/office/drawing/2014/main" id="{B8B0A4A1-8F3B-804F-BE4E-087BB107F081}"/>
              </a:ext>
            </a:extLst>
          </p:cNvPr>
          <p:cNvPicPr>
            <a:picLocks noChangeAspect="1"/>
          </p:cNvPicPr>
          <p:nvPr userDrawn="1"/>
        </p:nvPicPr>
        <p:blipFill>
          <a:blip r:embed="rId3"/>
          <a:stretch>
            <a:fillRect/>
          </a:stretch>
        </p:blipFill>
        <p:spPr>
          <a:xfrm>
            <a:off x="10012102" y="5792002"/>
            <a:ext cx="1881045" cy="962857"/>
          </a:xfrm>
          <a:prstGeom prst="rect">
            <a:avLst/>
          </a:prstGeom>
        </p:spPr>
      </p:pic>
    </p:spTree>
    <p:extLst>
      <p:ext uri="{BB962C8B-B14F-4D97-AF65-F5344CB8AC3E}">
        <p14:creationId xmlns:p14="http://schemas.microsoft.com/office/powerpoint/2010/main" val="336102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91510-C86C-5D4F-82BF-4E05565DA796}"/>
              </a:ext>
            </a:extLst>
          </p:cNvPr>
          <p:cNvSpPr>
            <a:spLocks noGrp="1"/>
          </p:cNvSpPr>
          <p:nvPr>
            <p:ph idx="1"/>
          </p:nvPr>
        </p:nvSpPr>
        <p:spPr>
          <a:xfrm>
            <a:off x="5177479" y="1360364"/>
            <a:ext cx="60403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E75A633-0852-4F45-811A-A3EEA7F79E07}"/>
              </a:ext>
            </a:extLst>
          </p:cNvPr>
          <p:cNvPicPr>
            <a:picLocks noChangeAspect="1"/>
          </p:cNvPicPr>
          <p:nvPr userDrawn="1"/>
        </p:nvPicPr>
        <p:blipFill>
          <a:blip r:embed="rId2"/>
          <a:stretch>
            <a:fillRect/>
          </a:stretch>
        </p:blipFill>
        <p:spPr>
          <a:xfrm>
            <a:off x="0" y="0"/>
            <a:ext cx="4608117" cy="6858000"/>
          </a:xfrm>
          <a:prstGeom prst="rect">
            <a:avLst/>
          </a:prstGeom>
        </p:spPr>
      </p:pic>
      <p:sp>
        <p:nvSpPr>
          <p:cNvPr id="2" name="Title 1">
            <a:extLst>
              <a:ext uri="{FF2B5EF4-FFF2-40B4-BE49-F238E27FC236}">
                <a16:creationId xmlns:a16="http://schemas.microsoft.com/office/drawing/2014/main" id="{03938398-2634-044D-B1BE-A515DF0735B8}"/>
              </a:ext>
            </a:extLst>
          </p:cNvPr>
          <p:cNvSpPr>
            <a:spLocks noGrp="1"/>
          </p:cNvSpPr>
          <p:nvPr>
            <p:ph type="title"/>
          </p:nvPr>
        </p:nvSpPr>
        <p:spPr>
          <a:xfrm>
            <a:off x="838200" y="1344097"/>
            <a:ext cx="3239529" cy="4169805"/>
          </a:xfrm>
        </p:spPr>
        <p:txBody>
          <a:bodyPr/>
          <a:lstStyle>
            <a:lvl1pPr>
              <a:defRPr>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A061FB0A-03AD-8A4A-9A4D-9D8ED92DD557}"/>
              </a:ext>
            </a:extLst>
          </p:cNvPr>
          <p:cNvSpPr/>
          <p:nvPr userDrawn="1"/>
        </p:nvSpPr>
        <p:spPr>
          <a:xfrm>
            <a:off x="926756" y="689637"/>
            <a:ext cx="5288692" cy="210065"/>
          </a:xfrm>
          <a:prstGeom prst="rect">
            <a:avLst/>
          </a:prstGeom>
          <a:solidFill>
            <a:srgbClr val="76A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933B61-1A64-164D-A295-5C2AE6DF561A}"/>
              </a:ext>
            </a:extLst>
          </p:cNvPr>
          <p:cNvSpPr/>
          <p:nvPr userDrawn="1"/>
        </p:nvSpPr>
        <p:spPr>
          <a:xfrm>
            <a:off x="6318420" y="689637"/>
            <a:ext cx="5288692" cy="2100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D876626-9083-0C4A-B812-D66825976883}"/>
              </a:ext>
            </a:extLst>
          </p:cNvPr>
          <p:cNvPicPr>
            <a:picLocks noChangeAspect="1"/>
          </p:cNvPicPr>
          <p:nvPr userDrawn="1"/>
        </p:nvPicPr>
        <p:blipFill rotWithShape="1">
          <a:blip r:embed="rId3"/>
          <a:srcRect l="1" r="70541"/>
          <a:stretch/>
        </p:blipFill>
        <p:spPr>
          <a:xfrm>
            <a:off x="8235863" y="6142471"/>
            <a:ext cx="2040909" cy="612388"/>
          </a:xfrm>
          <a:prstGeom prst="rect">
            <a:avLst/>
          </a:prstGeom>
        </p:spPr>
      </p:pic>
      <p:pic>
        <p:nvPicPr>
          <p:cNvPr id="15" name="Picture 14">
            <a:extLst>
              <a:ext uri="{FF2B5EF4-FFF2-40B4-BE49-F238E27FC236}">
                <a16:creationId xmlns:a16="http://schemas.microsoft.com/office/drawing/2014/main" id="{C62A825E-B66D-7540-A14C-A07E6CAFCFD0}"/>
              </a:ext>
            </a:extLst>
          </p:cNvPr>
          <p:cNvPicPr>
            <a:picLocks noChangeAspect="1"/>
          </p:cNvPicPr>
          <p:nvPr userDrawn="1"/>
        </p:nvPicPr>
        <p:blipFill>
          <a:blip r:embed="rId4"/>
          <a:stretch>
            <a:fillRect/>
          </a:stretch>
        </p:blipFill>
        <p:spPr>
          <a:xfrm>
            <a:off x="10012102" y="5792002"/>
            <a:ext cx="1881045" cy="962857"/>
          </a:xfrm>
          <a:prstGeom prst="rect">
            <a:avLst/>
          </a:prstGeom>
        </p:spPr>
      </p:pic>
    </p:spTree>
    <p:extLst>
      <p:ext uri="{BB962C8B-B14F-4D97-AF65-F5344CB8AC3E}">
        <p14:creationId xmlns:p14="http://schemas.microsoft.com/office/powerpoint/2010/main" val="232484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B584-A735-5B44-81A3-B39870A0D8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6C73F-825D-4747-9A73-A61B2E858A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023F4F-6C81-4B40-AC85-3208DFC765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6C617E-CA0A-8243-85F4-58F2BB3A1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073DE-E1F2-4442-99EC-D367BA5A3F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CC167263-9A0E-594C-890C-F0CCAAE1084F}"/>
              </a:ext>
            </a:extLst>
          </p:cNvPr>
          <p:cNvSpPr/>
          <p:nvPr userDrawn="1"/>
        </p:nvSpPr>
        <p:spPr>
          <a:xfrm rot="5400000">
            <a:off x="-1338534" y="1619016"/>
            <a:ext cx="3429001" cy="1909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6A715E-F796-314F-8175-14E4C9B11158}"/>
              </a:ext>
            </a:extLst>
          </p:cNvPr>
          <p:cNvSpPr/>
          <p:nvPr userDrawn="1"/>
        </p:nvSpPr>
        <p:spPr>
          <a:xfrm rot="5400000">
            <a:off x="-1279336" y="5107217"/>
            <a:ext cx="3310601" cy="1909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1AFE8A4-1E0A-9342-9AF9-84B1AA21BB50}"/>
              </a:ext>
            </a:extLst>
          </p:cNvPr>
          <p:cNvPicPr>
            <a:picLocks noChangeAspect="1"/>
          </p:cNvPicPr>
          <p:nvPr userDrawn="1"/>
        </p:nvPicPr>
        <p:blipFill rotWithShape="1">
          <a:blip r:embed="rId2"/>
          <a:srcRect l="1" r="70541"/>
          <a:stretch/>
        </p:blipFill>
        <p:spPr>
          <a:xfrm>
            <a:off x="8235863" y="6142471"/>
            <a:ext cx="2040909" cy="612388"/>
          </a:xfrm>
          <a:prstGeom prst="rect">
            <a:avLst/>
          </a:prstGeom>
        </p:spPr>
      </p:pic>
      <p:pic>
        <p:nvPicPr>
          <p:cNvPr id="16" name="Picture 15">
            <a:extLst>
              <a:ext uri="{FF2B5EF4-FFF2-40B4-BE49-F238E27FC236}">
                <a16:creationId xmlns:a16="http://schemas.microsoft.com/office/drawing/2014/main" id="{818D22E8-B560-B147-98AA-8C3FCBDA0E29}"/>
              </a:ext>
            </a:extLst>
          </p:cNvPr>
          <p:cNvPicPr>
            <a:picLocks noChangeAspect="1"/>
          </p:cNvPicPr>
          <p:nvPr userDrawn="1"/>
        </p:nvPicPr>
        <p:blipFill>
          <a:blip r:embed="rId3"/>
          <a:stretch>
            <a:fillRect/>
          </a:stretch>
        </p:blipFill>
        <p:spPr>
          <a:xfrm>
            <a:off x="10012102" y="5792002"/>
            <a:ext cx="1881045" cy="962857"/>
          </a:xfrm>
          <a:prstGeom prst="rect">
            <a:avLst/>
          </a:prstGeom>
        </p:spPr>
      </p:pic>
    </p:spTree>
    <p:extLst>
      <p:ext uri="{BB962C8B-B14F-4D97-AF65-F5344CB8AC3E}">
        <p14:creationId xmlns:p14="http://schemas.microsoft.com/office/powerpoint/2010/main" val="1400360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7E1DC8-4494-AE43-8036-0602E587E6A4}"/>
              </a:ext>
            </a:extLst>
          </p:cNvPr>
          <p:cNvSpPr/>
          <p:nvPr userDrawn="1"/>
        </p:nvSpPr>
        <p:spPr>
          <a:xfrm>
            <a:off x="0" y="0"/>
            <a:ext cx="4610100" cy="6858000"/>
          </a:xfrm>
          <a:prstGeom prst="rect">
            <a:avLst/>
          </a:prstGeom>
          <a:solidFill>
            <a:srgbClr val="76A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F1EB6EA-882A-4943-9F89-4023C37BAEC7}"/>
              </a:ext>
            </a:extLst>
          </p:cNvPr>
          <p:cNvSpPr/>
          <p:nvPr userDrawn="1"/>
        </p:nvSpPr>
        <p:spPr>
          <a:xfrm>
            <a:off x="926756" y="689637"/>
            <a:ext cx="5288692" cy="2100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DCAC8C-744A-A140-AE53-B75BB71C967B}"/>
              </a:ext>
            </a:extLst>
          </p:cNvPr>
          <p:cNvSpPr/>
          <p:nvPr userDrawn="1"/>
        </p:nvSpPr>
        <p:spPr>
          <a:xfrm>
            <a:off x="6318420" y="689637"/>
            <a:ext cx="5288692" cy="2100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AE641EA2-6E49-E644-83B8-2D6F972AC5AD}"/>
              </a:ext>
            </a:extLst>
          </p:cNvPr>
          <p:cNvSpPr>
            <a:spLocks noGrp="1"/>
          </p:cNvSpPr>
          <p:nvPr>
            <p:ph idx="1"/>
          </p:nvPr>
        </p:nvSpPr>
        <p:spPr>
          <a:xfrm>
            <a:off x="5177479" y="1360364"/>
            <a:ext cx="60403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D407FFF0-0CE4-D34D-90A0-09CAEADF1D1E}"/>
              </a:ext>
            </a:extLst>
          </p:cNvPr>
          <p:cNvSpPr>
            <a:spLocks noGrp="1"/>
          </p:cNvSpPr>
          <p:nvPr>
            <p:ph type="title"/>
          </p:nvPr>
        </p:nvSpPr>
        <p:spPr>
          <a:xfrm>
            <a:off x="838200" y="1344097"/>
            <a:ext cx="3239529" cy="4169805"/>
          </a:xfrm>
        </p:spPr>
        <p:txBody>
          <a:bodyPr/>
          <a:lstStyle>
            <a:lvl1pPr>
              <a:defRPr>
                <a:solidFill>
                  <a:schemeClr val="bg1"/>
                </a:solidFill>
              </a:defRPr>
            </a:lvl1pPr>
          </a:lstStyle>
          <a:p>
            <a:r>
              <a:rPr lang="en-US"/>
              <a:t>Click to edit Master title style</a:t>
            </a:r>
          </a:p>
        </p:txBody>
      </p:sp>
      <p:pic>
        <p:nvPicPr>
          <p:cNvPr id="16" name="Picture 15">
            <a:extLst>
              <a:ext uri="{FF2B5EF4-FFF2-40B4-BE49-F238E27FC236}">
                <a16:creationId xmlns:a16="http://schemas.microsoft.com/office/drawing/2014/main" id="{F32C8B10-63B9-0941-B38E-046D4AB14402}"/>
              </a:ext>
            </a:extLst>
          </p:cNvPr>
          <p:cNvPicPr>
            <a:picLocks noChangeAspect="1"/>
          </p:cNvPicPr>
          <p:nvPr userDrawn="1"/>
        </p:nvPicPr>
        <p:blipFill rotWithShape="1">
          <a:blip r:embed="rId2"/>
          <a:srcRect l="1" r="70541"/>
          <a:stretch/>
        </p:blipFill>
        <p:spPr>
          <a:xfrm>
            <a:off x="8235863" y="6142471"/>
            <a:ext cx="2040909" cy="612388"/>
          </a:xfrm>
          <a:prstGeom prst="rect">
            <a:avLst/>
          </a:prstGeom>
        </p:spPr>
      </p:pic>
      <p:pic>
        <p:nvPicPr>
          <p:cNvPr id="17" name="Picture 16">
            <a:extLst>
              <a:ext uri="{FF2B5EF4-FFF2-40B4-BE49-F238E27FC236}">
                <a16:creationId xmlns:a16="http://schemas.microsoft.com/office/drawing/2014/main" id="{D95A75C8-E959-1743-9DF0-8C75B2F784C5}"/>
              </a:ext>
            </a:extLst>
          </p:cNvPr>
          <p:cNvPicPr>
            <a:picLocks noChangeAspect="1"/>
          </p:cNvPicPr>
          <p:nvPr userDrawn="1"/>
        </p:nvPicPr>
        <p:blipFill>
          <a:blip r:embed="rId3"/>
          <a:stretch>
            <a:fillRect/>
          </a:stretch>
        </p:blipFill>
        <p:spPr>
          <a:xfrm>
            <a:off x="10012102" y="5792002"/>
            <a:ext cx="1881045" cy="962857"/>
          </a:xfrm>
          <a:prstGeom prst="rect">
            <a:avLst/>
          </a:prstGeom>
        </p:spPr>
      </p:pic>
    </p:spTree>
    <p:extLst>
      <p:ext uri="{BB962C8B-B14F-4D97-AF65-F5344CB8AC3E}">
        <p14:creationId xmlns:p14="http://schemas.microsoft.com/office/powerpoint/2010/main" val="237619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7F1003-8A2E-5D45-ACA1-3AE2D5D6020E}"/>
              </a:ext>
            </a:extLst>
          </p:cNvPr>
          <p:cNvSpPr/>
          <p:nvPr userDrawn="1"/>
        </p:nvSpPr>
        <p:spPr>
          <a:xfrm>
            <a:off x="926756" y="689637"/>
            <a:ext cx="5288692" cy="210065"/>
          </a:xfrm>
          <a:prstGeom prst="rect">
            <a:avLst/>
          </a:prstGeom>
          <a:solidFill>
            <a:srgbClr val="76A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6EE859-45A2-AF4C-8B72-45800620B9BF}"/>
              </a:ext>
            </a:extLst>
          </p:cNvPr>
          <p:cNvSpPr/>
          <p:nvPr userDrawn="1"/>
        </p:nvSpPr>
        <p:spPr>
          <a:xfrm>
            <a:off x="6318420" y="689637"/>
            <a:ext cx="5288692" cy="2100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8D27B8F-9AB5-C048-8E60-0B32F8BB4CEA}"/>
              </a:ext>
            </a:extLst>
          </p:cNvPr>
          <p:cNvPicPr>
            <a:picLocks noChangeAspect="1"/>
          </p:cNvPicPr>
          <p:nvPr userDrawn="1"/>
        </p:nvPicPr>
        <p:blipFill rotWithShape="1">
          <a:blip r:embed="rId2"/>
          <a:srcRect l="1" r="70541"/>
          <a:stretch/>
        </p:blipFill>
        <p:spPr>
          <a:xfrm>
            <a:off x="8235863" y="6142471"/>
            <a:ext cx="2040909" cy="612388"/>
          </a:xfrm>
          <a:prstGeom prst="rect">
            <a:avLst/>
          </a:prstGeom>
        </p:spPr>
      </p:pic>
      <p:pic>
        <p:nvPicPr>
          <p:cNvPr id="12" name="Picture 11">
            <a:extLst>
              <a:ext uri="{FF2B5EF4-FFF2-40B4-BE49-F238E27FC236}">
                <a16:creationId xmlns:a16="http://schemas.microsoft.com/office/drawing/2014/main" id="{AB16E10B-BF91-664C-B8D4-31C975C2990C}"/>
              </a:ext>
            </a:extLst>
          </p:cNvPr>
          <p:cNvPicPr>
            <a:picLocks noChangeAspect="1"/>
          </p:cNvPicPr>
          <p:nvPr userDrawn="1"/>
        </p:nvPicPr>
        <p:blipFill>
          <a:blip r:embed="rId3"/>
          <a:stretch>
            <a:fillRect/>
          </a:stretch>
        </p:blipFill>
        <p:spPr>
          <a:xfrm>
            <a:off x="10012102" y="5792002"/>
            <a:ext cx="1881045" cy="962857"/>
          </a:xfrm>
          <a:prstGeom prst="rect">
            <a:avLst/>
          </a:prstGeom>
        </p:spPr>
      </p:pic>
    </p:spTree>
    <p:extLst>
      <p:ext uri="{BB962C8B-B14F-4D97-AF65-F5344CB8AC3E}">
        <p14:creationId xmlns:p14="http://schemas.microsoft.com/office/powerpoint/2010/main" val="136571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B73ADC-EDD0-4186-A415-27800249FE75}"/>
              </a:ext>
            </a:extLst>
          </p:cNvPr>
          <p:cNvSpPr txBox="1">
            <a:spLocks noChangeArrowheads="1"/>
          </p:cNvSpPr>
          <p:nvPr userDrawn="1"/>
        </p:nvSpPr>
        <p:spPr bwMode="auto">
          <a:xfrm>
            <a:off x="8940800" y="6362700"/>
            <a:ext cx="3251200" cy="3381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600">
                <a:solidFill>
                  <a:srgbClr val="595959"/>
                </a:solidFill>
              </a:rPr>
              <a:t>www.cdc.gov/ActEarly</a:t>
            </a:r>
          </a:p>
        </p:txBody>
      </p:sp>
      <p:pic>
        <p:nvPicPr>
          <p:cNvPr id="7" name="Picture 7">
            <a:extLst>
              <a:ext uri="{FF2B5EF4-FFF2-40B4-BE49-F238E27FC236}">
                <a16:creationId xmlns:a16="http://schemas.microsoft.com/office/drawing/2014/main" id="{C992C8B4-8601-4C32-9583-F76D4CD9B5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1" y="5588001"/>
            <a:ext cx="1968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effectLst/>
                <a:latin typeface="Calibri" pitchFamily="34" charset="0"/>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a:p>
          <a:p>
            <a:pPr lvl="1"/>
            <a:endParaRPr lang="en-US"/>
          </a:p>
          <a:p>
            <a:pPr lvl="2"/>
            <a:endParaRPr lang="en-US"/>
          </a:p>
        </p:txBody>
      </p:sp>
      <p:sp>
        <p:nvSpPr>
          <p:cNvPr id="6" name="Text Placeholder 5"/>
          <p:cNvSpPr>
            <a:spLocks noGrp="1"/>
          </p:cNvSpPr>
          <p:nvPr>
            <p:ph type="body" sz="quarter" idx="11"/>
          </p:nvPr>
        </p:nvSpPr>
        <p:spPr>
          <a:xfrm>
            <a:off x="609600" y="6019800"/>
            <a:ext cx="10972800" cy="381000"/>
          </a:xfrm>
          <a:prstGeom prst="rect">
            <a:avLst/>
          </a:prstGeom>
        </p:spPr>
        <p:txBody>
          <a:bodyPr anchor="b"/>
          <a:lstStyle>
            <a:lvl1pPr>
              <a:buNone/>
              <a:defRPr sz="1100">
                <a:solidFill>
                  <a:schemeClr val="tx1"/>
                </a:solidFill>
                <a:latin typeface="Calibri" pitchFamily="34" charset="0"/>
              </a:defRPr>
            </a:lvl1pPr>
          </a:lstStyle>
          <a:p>
            <a:pPr lvl="0"/>
            <a:r>
              <a:rPr lang="en-US"/>
              <a:t>Click to edit Master text styles</a:t>
            </a:r>
          </a:p>
        </p:txBody>
      </p:sp>
    </p:spTree>
    <p:extLst>
      <p:ext uri="{BB962C8B-B14F-4D97-AF65-F5344CB8AC3E}">
        <p14:creationId xmlns:p14="http://schemas.microsoft.com/office/powerpoint/2010/main" val="34643118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BAA995-A4C5-B042-BF0B-BA88136FA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D88B4-F7C8-B744-A330-E7CB51246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2C6FB-E245-7741-B281-514E457CF7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A8E12-923A-9C4C-996B-288D52C2FC12}" type="datetimeFigureOut">
              <a:rPr lang="en-US" smtClean="0"/>
              <a:t>1/28/2021</a:t>
            </a:fld>
            <a:endParaRPr lang="en-US"/>
          </a:p>
        </p:txBody>
      </p:sp>
      <p:sp>
        <p:nvSpPr>
          <p:cNvPr id="5" name="Footer Placeholder 4">
            <a:extLst>
              <a:ext uri="{FF2B5EF4-FFF2-40B4-BE49-F238E27FC236}">
                <a16:creationId xmlns:a16="http://schemas.microsoft.com/office/drawing/2014/main" id="{B3B1F0D2-E913-FE4F-B6BA-78A886272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54DCBD-ABDA-9149-B11C-B8FA0E02FA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A9B2C-4FCF-3D48-B743-6A54BA1F190F}" type="slidenum">
              <a:rPr lang="en-US" smtClean="0"/>
              <a:t>‹#›</a:t>
            </a:fld>
            <a:endParaRPr lang="en-US"/>
          </a:p>
        </p:txBody>
      </p:sp>
    </p:spTree>
    <p:extLst>
      <p:ext uri="{BB962C8B-B14F-4D97-AF65-F5344CB8AC3E}">
        <p14:creationId xmlns:p14="http://schemas.microsoft.com/office/powerpoint/2010/main" val="134732396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3" r:id="rId4"/>
    <p:sldLayoutId id="2147483651" r:id="rId5"/>
    <p:sldLayoutId id="2147483652"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lio8@cdc.gov" TargetMode="External"/><Relationship Id="rId2" Type="http://schemas.openxmlformats.org/officeDocument/2006/relationships/hyperlink" Target="mailto:ehowe@aucd.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a:extLst>
              <a:ext uri="{FF2B5EF4-FFF2-40B4-BE49-F238E27FC236}">
                <a16:creationId xmlns:a16="http://schemas.microsoft.com/office/drawing/2014/main" id="{5A73510B-030A-BA41-9054-E350B9FD55D6}"/>
              </a:ext>
            </a:extLst>
          </p:cNvPr>
          <p:cNvSpPr>
            <a:spLocks noGrp="1"/>
          </p:cNvSpPr>
          <p:nvPr>
            <p:ph type="ctrTitle"/>
          </p:nvPr>
        </p:nvSpPr>
        <p:spPr>
          <a:xfrm>
            <a:off x="4788116" y="1412356"/>
            <a:ext cx="6985962" cy="1773151"/>
          </a:xfrm>
        </p:spPr>
        <p:txBody>
          <a:bodyPr>
            <a:normAutofit/>
          </a:bodyPr>
          <a:lstStyle/>
          <a:p>
            <a:r>
              <a:rPr lang="en-US" dirty="0"/>
              <a:t>Act Early Response to COVID-19 </a:t>
            </a:r>
          </a:p>
        </p:txBody>
      </p:sp>
      <p:sp>
        <p:nvSpPr>
          <p:cNvPr id="7" name="Subtitle 14">
            <a:extLst>
              <a:ext uri="{FF2B5EF4-FFF2-40B4-BE49-F238E27FC236}">
                <a16:creationId xmlns:a16="http://schemas.microsoft.com/office/drawing/2014/main" id="{06E5AF8F-B267-114B-82DE-3340CADF45E8}"/>
              </a:ext>
            </a:extLst>
          </p:cNvPr>
          <p:cNvSpPr>
            <a:spLocks noGrp="1"/>
          </p:cNvSpPr>
          <p:nvPr>
            <p:ph type="subTitle" idx="1"/>
          </p:nvPr>
        </p:nvSpPr>
        <p:spPr>
          <a:xfrm>
            <a:off x="3742441" y="3185507"/>
            <a:ext cx="8243389" cy="2189375"/>
          </a:xfrm>
        </p:spPr>
        <p:txBody>
          <a:bodyPr>
            <a:normAutofit/>
          </a:bodyPr>
          <a:lstStyle/>
          <a:p>
            <a:r>
              <a:rPr lang="en-US" i="1" dirty="0"/>
              <a:t>Division of Early Childhood 2020 Annual Conference</a:t>
            </a:r>
          </a:p>
          <a:p>
            <a:r>
              <a:rPr lang="en-US" i="1" dirty="0"/>
              <a:t>January 29, 2021</a:t>
            </a:r>
          </a:p>
          <a:p>
            <a:r>
              <a:rPr lang="en-US" sz="2000" dirty="0"/>
              <a:t>Betsey Howe, PhD, AUCD/CDC Fellow  </a:t>
            </a:r>
          </a:p>
          <a:p>
            <a:r>
              <a:rPr lang="en-US" sz="2000" dirty="0"/>
              <a:t>Karnesha Slaughter, MPH, Health Communication Specialist, CDC </a:t>
            </a:r>
          </a:p>
        </p:txBody>
      </p:sp>
      <p:sp>
        <p:nvSpPr>
          <p:cNvPr id="2" name="Rectangle 1">
            <a:extLst>
              <a:ext uri="{FF2B5EF4-FFF2-40B4-BE49-F238E27FC236}">
                <a16:creationId xmlns:a16="http://schemas.microsoft.com/office/drawing/2014/main" id="{917B5669-3F67-4CC2-B970-C5C5333B4DB2}"/>
              </a:ext>
            </a:extLst>
          </p:cNvPr>
          <p:cNvSpPr/>
          <p:nvPr/>
        </p:nvSpPr>
        <p:spPr>
          <a:xfrm>
            <a:off x="2775857" y="5374882"/>
            <a:ext cx="5279572" cy="830997"/>
          </a:xfrm>
          <a:prstGeom prst="rect">
            <a:avLst/>
          </a:prstGeom>
        </p:spPr>
        <p:txBody>
          <a:bodyPr wrap="square">
            <a:spAutoFit/>
          </a:bodyPr>
          <a:lstStyle/>
          <a:p>
            <a:r>
              <a:rPr lang="en-US" sz="1600" dirty="0">
                <a:solidFill>
                  <a:schemeClr val="accent4">
                    <a:lumMod val="50000"/>
                  </a:schemeClr>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548462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a:extLst>
              <a:ext uri="{FF2B5EF4-FFF2-40B4-BE49-F238E27FC236}">
                <a16:creationId xmlns:a16="http://schemas.microsoft.com/office/drawing/2014/main" id="{F1DBA193-0BB6-4556-A43B-9266E6D62A4D}"/>
              </a:ext>
            </a:extLst>
          </p:cNvPr>
          <p:cNvSpPr>
            <a:spLocks noGrp="1" noChangeArrowheads="1"/>
          </p:cNvSpPr>
          <p:nvPr>
            <p:ph idx="1"/>
          </p:nvPr>
        </p:nvSpPr>
        <p:spPr>
          <a:xfrm>
            <a:off x="5177479" y="1360364"/>
            <a:ext cx="6040395" cy="4351338"/>
          </a:xfrm>
        </p:spPr>
        <p:txBody>
          <a:bodyPr>
            <a:normAutofit/>
          </a:bodyPr>
          <a:lstStyle/>
          <a:p>
            <a:pPr marL="0" indent="0">
              <a:buNone/>
            </a:pPr>
            <a:r>
              <a:rPr lang="en-US" altLang="en-US" sz="2400" dirty="0"/>
              <a:t>Integrate parent-engaged developmental monitoring using LTSAE milestone checklists into national, state, and local programs that </a:t>
            </a:r>
          </a:p>
          <a:p>
            <a:pPr lvl="1" eaLnBrk="1" hangingPunct="1">
              <a:buSzTx/>
            </a:pPr>
            <a:r>
              <a:rPr lang="en-US" altLang="en-US" dirty="0"/>
              <a:t>Serve parents of young children</a:t>
            </a:r>
          </a:p>
          <a:p>
            <a:pPr lvl="1" eaLnBrk="1" hangingPunct="1">
              <a:buSzTx/>
            </a:pPr>
            <a:r>
              <a:rPr lang="en-US" altLang="en-US" dirty="0"/>
              <a:t>Serve low-income, disadvantaged populations</a:t>
            </a:r>
          </a:p>
          <a:p>
            <a:pPr lvl="1" eaLnBrk="1" hangingPunct="1">
              <a:buSzTx/>
            </a:pPr>
            <a:r>
              <a:rPr lang="en-US" altLang="en-US" dirty="0"/>
              <a:t>Have interest or mandate in child development</a:t>
            </a:r>
          </a:p>
          <a:p>
            <a:pPr lvl="1" eaLnBrk="1" hangingPunct="1">
              <a:buSzTx/>
            </a:pPr>
            <a:r>
              <a:rPr lang="en-US" altLang="en-US" dirty="0"/>
              <a:t>Lack tools/resources for helping parents track milestones or act on concerns</a:t>
            </a:r>
          </a:p>
        </p:txBody>
      </p:sp>
      <p:sp>
        <p:nvSpPr>
          <p:cNvPr id="2" name="Title 1">
            <a:extLst>
              <a:ext uri="{FF2B5EF4-FFF2-40B4-BE49-F238E27FC236}">
                <a16:creationId xmlns:a16="http://schemas.microsoft.com/office/drawing/2014/main" id="{1FE2818D-1F38-44CE-890E-F74BD5B9AB7D}"/>
              </a:ext>
            </a:extLst>
          </p:cNvPr>
          <p:cNvSpPr>
            <a:spLocks noGrp="1"/>
          </p:cNvSpPr>
          <p:nvPr>
            <p:ph type="title"/>
          </p:nvPr>
        </p:nvSpPr>
        <p:spPr>
          <a:xfrm>
            <a:off x="465246" y="1344097"/>
            <a:ext cx="3836503" cy="4169805"/>
          </a:xfrm>
        </p:spPr>
        <p:txBody>
          <a:bodyPr rtlCol="0" anchor="ctr">
            <a:normAutofit/>
          </a:bodyPr>
          <a:lstStyle/>
          <a:p>
            <a:pPr>
              <a:defRPr/>
            </a:pPr>
            <a:r>
              <a:rPr lang="en-US" sz="3700" dirty="0"/>
              <a:t>Campaign Strategy: </a:t>
            </a:r>
            <a:br>
              <a:rPr lang="en-US" sz="3700" dirty="0"/>
            </a:br>
            <a:r>
              <a:rPr lang="en-US" sz="3700" dirty="0"/>
              <a:t>Integrating </a:t>
            </a:r>
            <a:br>
              <a:rPr lang="en-US" sz="3700" dirty="0"/>
            </a:br>
            <a:r>
              <a:rPr lang="en-US" sz="3700" dirty="0"/>
              <a:t>Parent-Engaged Developmental Monitoring</a:t>
            </a:r>
          </a:p>
        </p:txBody>
      </p:sp>
    </p:spTree>
    <p:extLst>
      <p:ext uri="{BB962C8B-B14F-4D97-AF65-F5344CB8AC3E}">
        <p14:creationId xmlns:p14="http://schemas.microsoft.com/office/powerpoint/2010/main" val="131988946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3CEA016-49C3-4E4E-980C-A3EB1F911553}"/>
              </a:ext>
            </a:extLst>
          </p:cNvPr>
          <p:cNvSpPr>
            <a:spLocks noGrp="1"/>
          </p:cNvSpPr>
          <p:nvPr>
            <p:ph type="title"/>
          </p:nvPr>
        </p:nvSpPr>
        <p:spPr>
          <a:xfrm>
            <a:off x="838200" y="1344097"/>
            <a:ext cx="3239529" cy="4169805"/>
          </a:xfrm>
        </p:spPr>
        <p:txBody>
          <a:bodyPr/>
          <a:lstStyle/>
          <a:p>
            <a:r>
              <a:rPr lang="en-US" dirty="0"/>
              <a:t>LTSAE Integration Framework </a:t>
            </a:r>
          </a:p>
        </p:txBody>
      </p:sp>
      <p:graphicFrame>
        <p:nvGraphicFramePr>
          <p:cNvPr id="3" name="Diagram 2">
            <a:extLst>
              <a:ext uri="{FF2B5EF4-FFF2-40B4-BE49-F238E27FC236}">
                <a16:creationId xmlns:a16="http://schemas.microsoft.com/office/drawing/2014/main" id="{40CC817B-271B-4C5E-BA91-83A89F82E7CF}"/>
              </a:ext>
            </a:extLst>
          </p:cNvPr>
          <p:cNvGraphicFramePr/>
          <p:nvPr>
            <p:extLst>
              <p:ext uri="{D42A27DB-BD31-4B8C-83A1-F6EECF244321}">
                <p14:modId xmlns:p14="http://schemas.microsoft.com/office/powerpoint/2010/main" val="60214032"/>
              </p:ext>
            </p:extLst>
          </p:nvPr>
        </p:nvGraphicFramePr>
        <p:xfrm>
          <a:off x="5326143" y="1216058"/>
          <a:ext cx="6334813" cy="4666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34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6119-6171-497D-8DB7-C5E9EBC707BF}"/>
              </a:ext>
            </a:extLst>
          </p:cNvPr>
          <p:cNvSpPr>
            <a:spLocks noGrp="1"/>
          </p:cNvSpPr>
          <p:nvPr>
            <p:ph type="ctrTitle"/>
          </p:nvPr>
        </p:nvSpPr>
        <p:spPr>
          <a:xfrm>
            <a:off x="3289300" y="2235200"/>
            <a:ext cx="5613400" cy="2387600"/>
          </a:xfrm>
        </p:spPr>
        <p:txBody>
          <a:bodyPr>
            <a:normAutofit fontScale="90000"/>
          </a:bodyPr>
          <a:lstStyle/>
          <a:p>
            <a:r>
              <a:rPr lang="en-US" dirty="0"/>
              <a:t>The Act Early Response to COVID-19 Project </a:t>
            </a:r>
          </a:p>
        </p:txBody>
      </p:sp>
    </p:spTree>
    <p:extLst>
      <p:ext uri="{BB962C8B-B14F-4D97-AF65-F5344CB8AC3E}">
        <p14:creationId xmlns:p14="http://schemas.microsoft.com/office/powerpoint/2010/main" val="2060690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D94E422-F24F-43BA-AD4E-54C7333E3B88}"/>
              </a:ext>
            </a:extLst>
          </p:cNvPr>
          <p:cNvSpPr>
            <a:spLocks noGrp="1"/>
          </p:cNvSpPr>
          <p:nvPr>
            <p:ph idx="1"/>
          </p:nvPr>
        </p:nvSpPr>
        <p:spPr>
          <a:xfrm>
            <a:off x="4967926" y="1065229"/>
            <a:ext cx="6806152" cy="4832335"/>
          </a:xfrm>
        </p:spPr>
        <p:txBody>
          <a:bodyPr>
            <a:normAutofit/>
          </a:bodyPr>
          <a:lstStyle/>
          <a:p>
            <a:pPr marL="0" indent="0">
              <a:buNone/>
            </a:pPr>
            <a:r>
              <a:rPr lang="en-US" sz="2400" u="sng" dirty="0">
                <a:latin typeface="Calibri"/>
                <a:ea typeface="Cambria" panose="02040503050406030204" pitchFamily="18" charset="0"/>
                <a:cs typeface="Calibri"/>
              </a:rPr>
              <a:t>Scope:</a:t>
            </a:r>
          </a:p>
          <a:p>
            <a:pPr marL="0" indent="0">
              <a:buNone/>
            </a:pPr>
            <a:r>
              <a:rPr lang="en-US" sz="2400" dirty="0">
                <a:latin typeface="Calibri"/>
                <a:ea typeface="Cambria" panose="02040503050406030204" pitchFamily="18" charset="0"/>
                <a:cs typeface="Calibri"/>
              </a:rPr>
              <a:t>Support early childhood state/territorial programs through the Act Early Network to target families most impacted by COVID-19 and promote resiliency for children, families, and communities</a:t>
            </a:r>
            <a:br>
              <a:rPr lang="en-US" sz="2400" dirty="0">
                <a:latin typeface="Calibri" panose="020F0502020204030204" pitchFamily="34" charset="0"/>
                <a:ea typeface="Cambria" panose="02040503050406030204" pitchFamily="18" charset="0"/>
                <a:cs typeface="Calibri" panose="020F0502020204030204" pitchFamily="34" charset="0"/>
              </a:rPr>
            </a:br>
            <a:endParaRPr lang="en-US" sz="2400" u="sng" dirty="0">
              <a:latin typeface="Calibri" panose="020F0502020204030204" pitchFamily="34" charset="0"/>
              <a:ea typeface="Cambria" panose="02040503050406030204" pitchFamily="18" charset="0"/>
              <a:cs typeface="Calibri" panose="020F0502020204030204" pitchFamily="34" charset="0"/>
            </a:endParaRPr>
          </a:p>
          <a:p>
            <a:pPr marL="0" indent="0">
              <a:buNone/>
            </a:pPr>
            <a:r>
              <a:rPr lang="en-US" sz="2400" u="sng" dirty="0">
                <a:latin typeface="Calibri"/>
                <a:ea typeface="Cambria" panose="02040503050406030204" pitchFamily="18" charset="0"/>
                <a:cs typeface="Calibri"/>
              </a:rPr>
              <a:t>Purpose:</a:t>
            </a:r>
          </a:p>
          <a:p>
            <a:pPr marL="0" indent="0">
              <a:buNone/>
            </a:pPr>
            <a:r>
              <a:rPr lang="en-US" sz="2400" dirty="0">
                <a:latin typeface="Calibri" panose="020F0502020204030204" pitchFamily="34" charset="0"/>
                <a:ea typeface="Cambria" panose="02040503050406030204" pitchFamily="18" charset="0"/>
                <a:cs typeface="Calibri" panose="020F0502020204030204" pitchFamily="34" charset="0"/>
              </a:rPr>
              <a:t>To bolster the 4 steps of early identification of developmental delays and disabilities using LTSAE and advance the promotion and distribution of tools, materials, and programs to improve resiliency among families with young children during COVID-19 response and mitigation efforts.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
        <p:nvSpPr>
          <p:cNvPr id="7" name="Title 2">
            <a:extLst>
              <a:ext uri="{FF2B5EF4-FFF2-40B4-BE49-F238E27FC236}">
                <a16:creationId xmlns:a16="http://schemas.microsoft.com/office/drawing/2014/main" id="{3D13890E-3E19-4C92-B8F4-A69070AF01E2}"/>
              </a:ext>
            </a:extLst>
          </p:cNvPr>
          <p:cNvSpPr txBox="1">
            <a:spLocks/>
          </p:cNvSpPr>
          <p:nvPr/>
        </p:nvSpPr>
        <p:spPr bwMode="auto">
          <a:xfrm>
            <a:off x="790997" y="1738281"/>
            <a:ext cx="3168089" cy="32143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lang="en-US" sz="5400" kern="1200" spc="0" dirty="0" smtClean="0">
                <a:solidFill>
                  <a:srgbClr val="26AB84"/>
                </a:solidFill>
                <a:latin typeface="Century Gothic" pitchFamily="34" charset="0"/>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a:solidFill>
                  <a:schemeClr val="bg1"/>
                </a:solidFill>
                <a:latin typeface="+mj-lt"/>
                <a:cs typeface="Calibri" panose="020F0502020204030204" pitchFamily="34" charset="0"/>
              </a:rPr>
              <a:t>Project Scope and Purpose</a:t>
            </a:r>
          </a:p>
        </p:txBody>
      </p:sp>
    </p:spTree>
    <p:custDataLst>
      <p:tags r:id="rId1"/>
    </p:custDataLst>
    <p:extLst>
      <p:ext uri="{BB962C8B-B14F-4D97-AF65-F5344CB8AC3E}">
        <p14:creationId xmlns:p14="http://schemas.microsoft.com/office/powerpoint/2010/main" val="187469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D2A8BE-87D6-48A4-BF8C-04C6CC2E5170}"/>
              </a:ext>
            </a:extLst>
          </p:cNvPr>
          <p:cNvSpPr>
            <a:spLocks noGrp="1"/>
          </p:cNvSpPr>
          <p:nvPr>
            <p:ph idx="1"/>
          </p:nvPr>
        </p:nvSpPr>
        <p:spPr>
          <a:xfrm>
            <a:off x="4883084" y="989815"/>
            <a:ext cx="7013543" cy="5136350"/>
          </a:xfrm>
        </p:spPr>
        <p:txBody>
          <a:bodyPr>
            <a:noAutofit/>
          </a:bodyPr>
          <a:lstStyle/>
          <a:p>
            <a:pPr marL="457200" indent="-457200">
              <a:buFont typeface="+mj-lt"/>
              <a:buAutoNum type="arabicPeriod"/>
            </a:pPr>
            <a:r>
              <a:rPr lang="en-US" sz="2400" dirty="0">
                <a:latin typeface="Calibri"/>
                <a:ea typeface="Cambria" panose="02040503050406030204" pitchFamily="18" charset="0"/>
                <a:cs typeface="Calibri"/>
              </a:rPr>
              <a:t>Develop and coordinate an Act Early Ambassador-led (or co-led) state/territorial team. </a:t>
            </a:r>
            <a:endParaRPr lang="en-US" sz="2400" b="1" dirty="0">
              <a:latin typeface="Calibri"/>
              <a:ea typeface="Cambria" panose="02040503050406030204" pitchFamily="18" charset="0"/>
              <a:cs typeface="Calibri"/>
            </a:endParaRPr>
          </a:p>
          <a:p>
            <a:pPr marL="457200" indent="-457200">
              <a:buFont typeface="+mj-lt"/>
              <a:buAutoNum type="arabicPeriod"/>
            </a:pPr>
            <a:r>
              <a:rPr lang="en-US" sz="2400" dirty="0">
                <a:latin typeface="Calibri"/>
                <a:ea typeface="Cambria" panose="02040503050406030204" pitchFamily="18" charset="0"/>
                <a:cs typeface="Calibri"/>
              </a:rPr>
              <a:t>Engage the state/territorial team in conducting a needs assessment to identify CURRENT (</a:t>
            </a:r>
            <a:r>
              <a:rPr lang="en-US" sz="2400" i="1" dirty="0">
                <a:latin typeface="Calibri"/>
                <a:ea typeface="Cambria" panose="02040503050406030204" pitchFamily="18" charset="0"/>
                <a:cs typeface="Calibri"/>
              </a:rPr>
              <a:t>during COVID-19</a:t>
            </a:r>
            <a:r>
              <a:rPr lang="en-US" sz="2400" dirty="0">
                <a:latin typeface="Calibri"/>
                <a:ea typeface="Cambria" panose="02040503050406030204" pitchFamily="18" charset="0"/>
                <a:cs typeface="Calibri"/>
              </a:rPr>
              <a:t>) barriers and opportunities related to the four key steps of early identification. </a:t>
            </a:r>
          </a:p>
          <a:p>
            <a:pPr marL="457200" indent="-457200">
              <a:buFont typeface="+mj-lt"/>
              <a:buAutoNum type="arabicPeriod"/>
            </a:pPr>
            <a:r>
              <a:rPr lang="en-US" sz="2400" dirty="0">
                <a:latin typeface="Calibri"/>
                <a:ea typeface="Cambria" panose="02040503050406030204" pitchFamily="18" charset="0"/>
                <a:cs typeface="Calibri"/>
              </a:rPr>
              <a:t>Develop, implement, and evaluate a work plan to address the identified barriers and realize the identified opportunities related to the first step AND any of the additional 3 steps of early identification.</a:t>
            </a:r>
          </a:p>
          <a:p>
            <a:pPr marL="457200" indent="-457200">
              <a:buFont typeface="+mj-lt"/>
              <a:buAutoNum type="arabicPeriod"/>
            </a:pPr>
            <a:r>
              <a:rPr lang="en-US" sz="2400" dirty="0">
                <a:latin typeface="Calibri"/>
                <a:ea typeface="Cambria" panose="02040503050406030204" pitchFamily="18" charset="0"/>
                <a:cs typeface="Calibri"/>
              </a:rPr>
              <a:t>Identify, implement, and evaluate strategies to improve resiliency of very young children (birth to age 5) and their families.</a:t>
            </a:r>
          </a:p>
        </p:txBody>
      </p:sp>
      <p:sp>
        <p:nvSpPr>
          <p:cNvPr id="3" name="Title 2">
            <a:extLst>
              <a:ext uri="{FF2B5EF4-FFF2-40B4-BE49-F238E27FC236}">
                <a16:creationId xmlns:a16="http://schemas.microsoft.com/office/drawing/2014/main" id="{8F555AE0-4872-4B86-B654-765EEFD96CB8}"/>
              </a:ext>
            </a:extLst>
          </p:cNvPr>
          <p:cNvSpPr>
            <a:spLocks noGrp="1"/>
          </p:cNvSpPr>
          <p:nvPr>
            <p:ph type="title"/>
          </p:nvPr>
        </p:nvSpPr>
        <p:spPr/>
        <p:txBody>
          <a:bodyPr/>
          <a:lstStyle/>
          <a:p>
            <a:r>
              <a:rPr lang="en-US" sz="3600">
                <a:latin typeface="Calibri" panose="020F0502020204030204" pitchFamily="34" charset="0"/>
                <a:cs typeface="Calibri" panose="020F0502020204030204" pitchFamily="34" charset="0"/>
              </a:rPr>
              <a:t>Project Goals</a:t>
            </a:r>
          </a:p>
        </p:txBody>
      </p:sp>
    </p:spTree>
    <p:extLst>
      <p:ext uri="{BB962C8B-B14F-4D97-AF65-F5344CB8AC3E}">
        <p14:creationId xmlns:p14="http://schemas.microsoft.com/office/powerpoint/2010/main" val="285672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58560F-356C-014E-98D1-42814E84C5F9}"/>
              </a:ext>
            </a:extLst>
          </p:cNvPr>
          <p:cNvSpPr>
            <a:spLocks noGrp="1"/>
          </p:cNvSpPr>
          <p:nvPr>
            <p:ph type="title"/>
          </p:nvPr>
        </p:nvSpPr>
        <p:spPr>
          <a:xfrm>
            <a:off x="447262" y="1081517"/>
            <a:ext cx="3827490" cy="4757009"/>
          </a:xfrm>
        </p:spPr>
        <p:txBody>
          <a:bodyPr>
            <a:normAutofit/>
          </a:bodyPr>
          <a:lstStyle/>
          <a:p>
            <a:br>
              <a:rPr lang="en-US" dirty="0">
                <a:solidFill>
                  <a:schemeClr val="bg1"/>
                </a:solidFill>
              </a:rPr>
            </a:br>
            <a:r>
              <a:rPr lang="en-US" dirty="0">
                <a:solidFill>
                  <a:schemeClr val="bg1"/>
                </a:solidFill>
              </a:rPr>
              <a:t>Project Details</a:t>
            </a:r>
            <a:br>
              <a:rPr lang="en-US" dirty="0">
                <a:solidFill>
                  <a:schemeClr val="bg1"/>
                </a:solidFill>
              </a:rPr>
            </a:br>
            <a:br>
              <a:rPr lang="en-US" dirty="0">
                <a:solidFill>
                  <a:schemeClr val="bg1"/>
                </a:solidFill>
              </a:rPr>
            </a:br>
            <a:endParaRPr lang="en-US" dirty="0">
              <a:solidFill>
                <a:schemeClr val="bg1"/>
              </a:solidFill>
            </a:endParaRPr>
          </a:p>
        </p:txBody>
      </p:sp>
      <p:sp>
        <p:nvSpPr>
          <p:cNvPr id="2" name="TextBox 1">
            <a:extLst>
              <a:ext uri="{FF2B5EF4-FFF2-40B4-BE49-F238E27FC236}">
                <a16:creationId xmlns:a16="http://schemas.microsoft.com/office/drawing/2014/main" id="{8766EC37-CA76-4701-BE99-42A574057519}"/>
              </a:ext>
            </a:extLst>
          </p:cNvPr>
          <p:cNvSpPr txBox="1"/>
          <p:nvPr/>
        </p:nvSpPr>
        <p:spPr>
          <a:xfrm>
            <a:off x="4796852" y="1382286"/>
            <a:ext cx="7105610" cy="409342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600" dirty="0">
                <a:solidFill>
                  <a:srgbClr val="59409B"/>
                </a:solidFill>
                <a:latin typeface="Calibri" panose="020F0502020204030204"/>
              </a:rPr>
              <a:t>Federally funded by the CARES Act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600" dirty="0">
                <a:solidFill>
                  <a:srgbClr val="59409B"/>
                </a:solidFill>
                <a:latin typeface="Calibri" panose="020F0502020204030204"/>
              </a:rPr>
              <a:t>A national endeavor and private/public partnership </a:t>
            </a:r>
            <a:endParaRPr kumimoji="0" lang="en-US" sz="2600" u="none" strike="noStrike" kern="1200" cap="none" spc="0" normalizeH="0" baseline="0" noProof="0" dirty="0">
              <a:ln>
                <a:noFill/>
              </a:ln>
              <a:solidFill>
                <a:srgbClr val="59409B"/>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u="none" strike="noStrike" kern="1200" cap="none" spc="0" normalizeH="0" baseline="0" noProof="0" dirty="0">
                <a:ln>
                  <a:noFill/>
                </a:ln>
                <a:solidFill>
                  <a:srgbClr val="59409B"/>
                </a:solidFill>
                <a:effectLst/>
                <a:uLnTx/>
                <a:uFillTx/>
                <a:latin typeface="Calibri" panose="020F0502020204030204"/>
                <a:ea typeface="+mn-ea"/>
                <a:cs typeface="+mn-cs"/>
              </a:rPr>
              <a:t>$4M+ </a:t>
            </a:r>
            <a:r>
              <a:rPr lang="en-US" sz="2600" dirty="0">
                <a:solidFill>
                  <a:srgbClr val="59409B"/>
                </a:solidFill>
                <a:latin typeface="Calibri" panose="020F0502020204030204"/>
              </a:rPr>
              <a:t>Awarded to </a:t>
            </a:r>
            <a:r>
              <a:rPr kumimoji="0" lang="en-US" sz="2600" u="none" strike="noStrike" kern="1200" cap="none" spc="0" normalizeH="0" baseline="0" noProof="0" dirty="0">
                <a:ln>
                  <a:noFill/>
                </a:ln>
                <a:solidFill>
                  <a:srgbClr val="59409B"/>
                </a:solidFill>
                <a:effectLst/>
                <a:uLnTx/>
                <a:uFillTx/>
                <a:latin typeface="Calibri" panose="020F0502020204030204"/>
                <a:ea typeface="+mn-ea"/>
                <a:cs typeface="+mn-cs"/>
              </a:rPr>
              <a:t>43 State and Territorial Teams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u="none" strike="noStrike" kern="1200" cap="none" spc="0" normalizeH="0" baseline="0" noProof="0" dirty="0">
                <a:ln>
                  <a:noFill/>
                </a:ln>
                <a:solidFill>
                  <a:srgbClr val="59409B"/>
                </a:solidFill>
                <a:effectLst/>
                <a:uLnTx/>
                <a:uFillTx/>
                <a:latin typeface="Calibri" panose="020F0502020204030204"/>
                <a:ea typeface="+mn-ea"/>
                <a:cs typeface="+mn-cs"/>
              </a:rPr>
              <a:t>The cooperative agreement is from September 2020 to the end of August 2021</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600" dirty="0">
                <a:solidFill>
                  <a:srgbClr val="59409B"/>
                </a:solidFill>
                <a:latin typeface="Calibri" panose="020F0502020204030204"/>
              </a:rPr>
              <a:t>Each team creates work plans describing their activities to meet the project goals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600" dirty="0">
                <a:solidFill>
                  <a:srgbClr val="59409B"/>
                </a:solidFill>
                <a:latin typeface="Calibri" panose="020F0502020204030204"/>
              </a:rPr>
              <a:t>Each team participates in 2 group TA calls per month and a 1:1 call per month </a:t>
            </a:r>
          </a:p>
        </p:txBody>
      </p:sp>
    </p:spTree>
    <p:extLst>
      <p:ext uri="{BB962C8B-B14F-4D97-AF65-F5344CB8AC3E}">
        <p14:creationId xmlns:p14="http://schemas.microsoft.com/office/powerpoint/2010/main" val="83081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83B9B-C63A-6148-AF46-D99872284F9F}"/>
              </a:ext>
            </a:extLst>
          </p:cNvPr>
          <p:cNvSpPr>
            <a:spLocks noGrp="1"/>
          </p:cNvSpPr>
          <p:nvPr>
            <p:ph type="title"/>
          </p:nvPr>
        </p:nvSpPr>
        <p:spPr>
          <a:xfrm>
            <a:off x="663575" y="268505"/>
            <a:ext cx="10515600" cy="526117"/>
          </a:xfrm>
        </p:spPr>
        <p:txBody>
          <a:bodyPr>
            <a:normAutofit fontScale="90000"/>
          </a:bodyPr>
          <a:lstStyle/>
          <a:p>
            <a:pPr algn="ctr"/>
            <a:r>
              <a:rPr lang="en-US" b="1" dirty="0"/>
              <a:t>Goal 1:</a:t>
            </a:r>
            <a:r>
              <a:rPr lang="en-US" dirty="0"/>
              <a:t> Response Team Partner Composition</a:t>
            </a:r>
          </a:p>
        </p:txBody>
      </p:sp>
      <p:sp>
        <p:nvSpPr>
          <p:cNvPr id="5" name="Text Placeholder 4">
            <a:extLst>
              <a:ext uri="{FF2B5EF4-FFF2-40B4-BE49-F238E27FC236}">
                <a16:creationId xmlns:a16="http://schemas.microsoft.com/office/drawing/2014/main" id="{F52B9B37-CF48-0B49-8774-187A34FAFB38}"/>
              </a:ext>
            </a:extLst>
          </p:cNvPr>
          <p:cNvSpPr>
            <a:spLocks noGrp="1"/>
          </p:cNvSpPr>
          <p:nvPr>
            <p:ph type="body" idx="1"/>
          </p:nvPr>
        </p:nvSpPr>
        <p:spPr>
          <a:xfrm>
            <a:off x="661987" y="1006918"/>
            <a:ext cx="4192817" cy="718957"/>
          </a:xfrm>
        </p:spPr>
        <p:txBody>
          <a:bodyPr>
            <a:normAutofit lnSpcReduction="10000"/>
          </a:bodyPr>
          <a:lstStyle/>
          <a:p>
            <a:r>
              <a:rPr lang="en-US" i="1" dirty="0"/>
              <a:t>Response Team Partners</a:t>
            </a:r>
          </a:p>
          <a:p>
            <a:endParaRPr lang="en-US" dirty="0"/>
          </a:p>
        </p:txBody>
      </p:sp>
      <p:sp>
        <p:nvSpPr>
          <p:cNvPr id="6" name="Content Placeholder 5">
            <a:extLst>
              <a:ext uri="{FF2B5EF4-FFF2-40B4-BE49-F238E27FC236}">
                <a16:creationId xmlns:a16="http://schemas.microsoft.com/office/drawing/2014/main" id="{0919220D-EDCA-E844-938C-D259082D47E7}"/>
              </a:ext>
            </a:extLst>
          </p:cNvPr>
          <p:cNvSpPr>
            <a:spLocks noGrp="1"/>
          </p:cNvSpPr>
          <p:nvPr>
            <p:ph sz="half" idx="2"/>
          </p:nvPr>
        </p:nvSpPr>
        <p:spPr>
          <a:xfrm>
            <a:off x="661987" y="1329178"/>
            <a:ext cx="4192817" cy="5287211"/>
          </a:xfrm>
          <a:ln w="12700">
            <a:solidFill>
              <a:schemeClr val="accent1"/>
            </a:solidFill>
          </a:ln>
        </p:spPr>
        <p:txBody>
          <a:bodyPr>
            <a:noAutofit/>
          </a:bodyPr>
          <a:lstStyle/>
          <a:p>
            <a:pPr marL="0"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At </a:t>
            </a:r>
            <a:r>
              <a:rPr lang="en-US" sz="1800" dirty="0">
                <a:effectLst/>
                <a:latin typeface="Calibri" panose="020F0502020204030204" pitchFamily="34" charset="0"/>
                <a:ea typeface="Calibri" panose="020F0502020204030204" pitchFamily="34" charset="0"/>
                <a:cs typeface="Times New Roman" panose="02020603050405020304" pitchFamily="18" charset="0"/>
              </a:rPr>
              <a:t>least 7 different key early childhood programs: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Title V</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Part C</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Help Me Grow (HMG)</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Early Childhood Comprehensive Systems Impact Grant programs (ECCS)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American Academy of Pediatrics (AAP)</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Disability Advocacy</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At least one statewide high reach organization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Home Visiting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WIC</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Child </a:t>
            </a:r>
            <a:r>
              <a:rPr lang="en-US" sz="1800" dirty="0">
                <a:latin typeface="Calibri" panose="020F0502020204030204" pitchFamily="34" charset="0"/>
                <a:ea typeface="Calibri" panose="020F0502020204030204" pitchFamily="34" charset="0"/>
                <a:cs typeface="Times New Roman" panose="02020603050405020304" pitchFamily="18" charset="0"/>
              </a:rPr>
              <a:t>W</a:t>
            </a:r>
            <a:r>
              <a:rPr lang="en-US" sz="1800" dirty="0">
                <a:effectLst/>
                <a:latin typeface="Calibri" panose="020F0502020204030204" pitchFamily="34" charset="0"/>
                <a:ea typeface="Calibri" panose="020F0502020204030204" pitchFamily="34" charset="0"/>
                <a:cs typeface="Times New Roman" panose="02020603050405020304" pitchFamily="18" charset="0"/>
              </a:rPr>
              <a:t>elfare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Head Start Start/Early Head Start, </a:t>
            </a: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hildcare</a:t>
            </a:r>
            <a:endParaRPr lang="en-US" sz="1800" dirty="0"/>
          </a:p>
        </p:txBody>
      </p:sp>
      <p:sp>
        <p:nvSpPr>
          <p:cNvPr id="7" name="Text Placeholder 6">
            <a:extLst>
              <a:ext uri="{FF2B5EF4-FFF2-40B4-BE49-F238E27FC236}">
                <a16:creationId xmlns:a16="http://schemas.microsoft.com/office/drawing/2014/main" id="{CC9EA3C6-2BDD-B945-9A04-3FC327732456}"/>
              </a:ext>
            </a:extLst>
          </p:cNvPr>
          <p:cNvSpPr>
            <a:spLocks noGrp="1"/>
          </p:cNvSpPr>
          <p:nvPr>
            <p:ph type="body" sz="quarter" idx="3"/>
          </p:nvPr>
        </p:nvSpPr>
        <p:spPr>
          <a:xfrm>
            <a:off x="5450526" y="901963"/>
            <a:ext cx="6436674" cy="823912"/>
          </a:xfrm>
        </p:spPr>
        <p:txBody>
          <a:bodyPr>
            <a:normAutofit lnSpcReduction="10000"/>
          </a:bodyPr>
          <a:lstStyle/>
          <a:p>
            <a:pPr algn="ctr"/>
            <a:r>
              <a:rPr lang="en-US" i="1" dirty="0"/>
              <a:t>Frequency of Early Childhood Programs </a:t>
            </a:r>
          </a:p>
          <a:p>
            <a:pPr algn="ctr"/>
            <a:r>
              <a:rPr lang="en-US" i="1" dirty="0"/>
              <a:t>Named in RFA State Plans</a:t>
            </a:r>
            <a:endParaRPr lang="en-US" dirty="0"/>
          </a:p>
        </p:txBody>
      </p:sp>
      <p:graphicFrame>
        <p:nvGraphicFramePr>
          <p:cNvPr id="9" name="Content Placeholder 8">
            <a:extLst>
              <a:ext uri="{FF2B5EF4-FFF2-40B4-BE49-F238E27FC236}">
                <a16:creationId xmlns:a16="http://schemas.microsoft.com/office/drawing/2014/main" id="{106362BB-B097-49F8-A309-1FE85016EEE7}"/>
              </a:ext>
            </a:extLst>
          </p:cNvPr>
          <p:cNvGraphicFramePr>
            <a:graphicFrameLocks noGrp="1"/>
          </p:cNvGraphicFramePr>
          <p:nvPr>
            <p:ph sz="quarter" idx="4"/>
            <p:extLst>
              <p:ext uri="{D42A27DB-BD31-4B8C-83A1-F6EECF244321}">
                <p14:modId xmlns:p14="http://schemas.microsoft.com/office/powerpoint/2010/main" val="1161769425"/>
              </p:ext>
            </p:extLst>
          </p:nvPr>
        </p:nvGraphicFramePr>
        <p:xfrm>
          <a:off x="4967926" y="1725875"/>
          <a:ext cx="6919274" cy="43643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4161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5E22E0-043A-410E-8C68-E61C8DFBDE9D}"/>
              </a:ext>
            </a:extLst>
          </p:cNvPr>
          <p:cNvSpPr>
            <a:spLocks noGrp="1"/>
          </p:cNvSpPr>
          <p:nvPr>
            <p:ph idx="1"/>
          </p:nvPr>
        </p:nvSpPr>
        <p:spPr>
          <a:xfrm>
            <a:off x="5094075" y="1049280"/>
            <a:ext cx="6585735" cy="4351338"/>
          </a:xfrm>
        </p:spPr>
        <p:txBody>
          <a:bodyPr/>
          <a:lstStyle/>
          <a:p>
            <a:r>
              <a:rPr lang="en-US" sz="2200" dirty="0">
                <a:solidFill>
                  <a:srgbClr val="76AE99"/>
                </a:solidFill>
                <a:effectLst/>
                <a:latin typeface="Calibri" panose="020F0502020204030204" pitchFamily="34" charset="0"/>
                <a:ea typeface="Calibri" panose="020F0502020204030204" pitchFamily="34" charset="0"/>
                <a:cs typeface="Times New Roman" panose="02020603050405020304" pitchFamily="18" charset="0"/>
              </a:rPr>
              <a:t>Family advocacy organizations </a:t>
            </a:r>
            <a:r>
              <a:rPr lang="en-US" sz="2200" dirty="0">
                <a:effectLst/>
                <a:latin typeface="Calibri" panose="020F0502020204030204" pitchFamily="34" charset="0"/>
                <a:ea typeface="Calibri" panose="020F0502020204030204" pitchFamily="34" charset="0"/>
                <a:cs typeface="Times New Roman" panose="02020603050405020304" pitchFamily="18" charset="0"/>
              </a:rPr>
              <a:t>were named as partners for </a:t>
            </a:r>
            <a:r>
              <a:rPr lang="en-US" sz="2200" dirty="0">
                <a:solidFill>
                  <a:srgbClr val="5A4099"/>
                </a:solidFill>
                <a:effectLst/>
                <a:latin typeface="Calibri" panose="020F0502020204030204" pitchFamily="34" charset="0"/>
                <a:ea typeface="Calibri" panose="020F0502020204030204" pitchFamily="34" charset="0"/>
                <a:cs typeface="Times New Roman" panose="02020603050405020304" pitchFamily="18" charset="0"/>
              </a:rPr>
              <a:t>81%</a:t>
            </a:r>
            <a:r>
              <a:rPr lang="en-US" sz="2200" dirty="0">
                <a:effectLst/>
                <a:latin typeface="Calibri" panose="020F0502020204030204" pitchFamily="34" charset="0"/>
                <a:ea typeface="Calibri" panose="020F0502020204030204" pitchFamily="34" charset="0"/>
                <a:cs typeface="Times New Roman" panose="02020603050405020304" pitchFamily="18" charset="0"/>
              </a:rPr>
              <a:t> of the state and territory teams</a:t>
            </a:r>
          </a:p>
          <a:p>
            <a:r>
              <a:rPr lang="en-US" sz="2200" dirty="0">
                <a:solidFill>
                  <a:srgbClr val="76AE99"/>
                </a:solidFill>
                <a:effectLst/>
                <a:latin typeface="Calibri" panose="020F0502020204030204" pitchFamily="34" charset="0"/>
                <a:ea typeface="Calibri" panose="020F0502020204030204" pitchFamily="34" charset="0"/>
                <a:cs typeface="Times New Roman" panose="02020603050405020304" pitchFamily="18" charset="0"/>
              </a:rPr>
              <a:t>UCEDD/LENDS </a:t>
            </a:r>
            <a:r>
              <a:rPr lang="en-US" sz="2200" dirty="0">
                <a:effectLst/>
                <a:latin typeface="Calibri" panose="020F0502020204030204" pitchFamily="34" charset="0"/>
                <a:ea typeface="Calibri" panose="020F0502020204030204" pitchFamily="34" charset="0"/>
                <a:cs typeface="Times New Roman" panose="02020603050405020304" pitchFamily="18" charset="0"/>
              </a:rPr>
              <a:t>were documented in 65% of the plans, and </a:t>
            </a:r>
            <a:r>
              <a:rPr lang="en-US" sz="2200" dirty="0">
                <a:solidFill>
                  <a:srgbClr val="76AE99"/>
                </a:solidFill>
                <a:effectLst/>
                <a:latin typeface="Calibri" panose="020F0502020204030204" pitchFamily="34" charset="0"/>
                <a:ea typeface="Calibri" panose="020F0502020204030204" pitchFamily="34" charset="0"/>
                <a:cs typeface="Times New Roman" panose="02020603050405020304" pitchFamily="18" charset="0"/>
              </a:rPr>
              <a:t>autism programs </a:t>
            </a:r>
            <a:r>
              <a:rPr lang="en-US" sz="2200" dirty="0">
                <a:effectLst/>
                <a:latin typeface="Calibri" panose="020F0502020204030204" pitchFamily="34" charset="0"/>
                <a:ea typeface="Calibri" panose="020F0502020204030204" pitchFamily="34" charset="0"/>
                <a:cs typeface="Times New Roman" panose="02020603050405020304" pitchFamily="18" charset="0"/>
              </a:rPr>
              <a:t>in </a:t>
            </a:r>
            <a:r>
              <a:rPr lang="en-US" sz="2200" dirty="0">
                <a:solidFill>
                  <a:srgbClr val="5A4099"/>
                </a:solidFill>
                <a:effectLst/>
                <a:latin typeface="Calibri" panose="020F0502020204030204" pitchFamily="34" charset="0"/>
                <a:ea typeface="Calibri" panose="020F0502020204030204" pitchFamily="34" charset="0"/>
                <a:cs typeface="Times New Roman" panose="02020603050405020304" pitchFamily="18" charset="0"/>
              </a:rPr>
              <a:t>35%</a:t>
            </a:r>
            <a:r>
              <a:rPr lang="en-US" sz="2200" dirty="0">
                <a:effectLst/>
                <a:latin typeface="Calibri" panose="020F0502020204030204" pitchFamily="34" charset="0"/>
                <a:ea typeface="Calibri" panose="020F0502020204030204" pitchFamily="34" charset="0"/>
                <a:cs typeface="Times New Roman" panose="02020603050405020304" pitchFamily="18" charset="0"/>
              </a:rPr>
              <a:t> of the plans. </a:t>
            </a:r>
          </a:p>
          <a:p>
            <a:pPr marL="0" indent="0">
              <a:buNone/>
            </a:pPr>
            <a:endParaRPr lang="en-US" dirty="0"/>
          </a:p>
        </p:txBody>
      </p:sp>
      <p:sp>
        <p:nvSpPr>
          <p:cNvPr id="3" name="Title 2">
            <a:extLst>
              <a:ext uri="{FF2B5EF4-FFF2-40B4-BE49-F238E27FC236}">
                <a16:creationId xmlns:a16="http://schemas.microsoft.com/office/drawing/2014/main" id="{01E1E8DD-A50E-4919-B1A6-18D2380263AF}"/>
              </a:ext>
            </a:extLst>
          </p:cNvPr>
          <p:cNvSpPr>
            <a:spLocks noGrp="1"/>
          </p:cNvSpPr>
          <p:nvPr>
            <p:ph type="title"/>
          </p:nvPr>
        </p:nvSpPr>
        <p:spPr/>
        <p:txBody>
          <a:bodyPr/>
          <a:lstStyle/>
          <a:p>
            <a:r>
              <a:rPr lang="en-US" dirty="0"/>
              <a:t>Other Key Partners</a:t>
            </a:r>
          </a:p>
        </p:txBody>
      </p:sp>
      <p:graphicFrame>
        <p:nvGraphicFramePr>
          <p:cNvPr id="4" name="Chart 3">
            <a:extLst>
              <a:ext uri="{FF2B5EF4-FFF2-40B4-BE49-F238E27FC236}">
                <a16:creationId xmlns:a16="http://schemas.microsoft.com/office/drawing/2014/main" id="{49B53D09-957B-4E0C-86CF-E7C7C387717F}"/>
              </a:ext>
            </a:extLst>
          </p:cNvPr>
          <p:cNvGraphicFramePr/>
          <p:nvPr>
            <p:extLst>
              <p:ext uri="{D42A27DB-BD31-4B8C-83A1-F6EECF244321}">
                <p14:modId xmlns:p14="http://schemas.microsoft.com/office/powerpoint/2010/main" val="1477171556"/>
              </p:ext>
            </p:extLst>
          </p:nvPr>
        </p:nvGraphicFramePr>
        <p:xfrm>
          <a:off x="4732256" y="2724346"/>
          <a:ext cx="6947554" cy="3421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9122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EAF9D7-1366-48E9-A9D8-4B13781257AD}"/>
              </a:ext>
            </a:extLst>
          </p:cNvPr>
          <p:cNvSpPr>
            <a:spLocks noGrp="1"/>
          </p:cNvSpPr>
          <p:nvPr>
            <p:ph idx="1"/>
          </p:nvPr>
        </p:nvSpPr>
        <p:spPr>
          <a:xfrm>
            <a:off x="4817598" y="1848255"/>
            <a:ext cx="6867727" cy="5009745"/>
          </a:xfrm>
        </p:spPr>
        <p:txBody>
          <a:bodyPr>
            <a:noAutofit/>
          </a:bodyPr>
          <a:lstStyle/>
          <a:p>
            <a:pPr marL="342900" marR="0" lvl="0" indent="-342900">
              <a:spcBef>
                <a:spcPts val="0"/>
              </a:spcBef>
              <a:spcAft>
                <a:spcPts val="0"/>
              </a:spcAft>
              <a:buFont typeface="Symbol" panose="05050102010706020507" pitchFamily="18" charset="2"/>
              <a:buChar char=""/>
            </a:pPr>
            <a:r>
              <a:rPr lang="en-US" cap="none" spc="0" dirty="0">
                <a:effectLst/>
              </a:rPr>
              <a:t>All state stakeholder teams have met at least one time since the start of the project</a:t>
            </a:r>
          </a:p>
          <a:p>
            <a:pPr marL="342900" marR="0" lvl="0" indent="-342900">
              <a:spcBef>
                <a:spcPts val="0"/>
              </a:spcBef>
              <a:spcAft>
                <a:spcPts val="0"/>
              </a:spcAft>
              <a:buFont typeface="Symbol" panose="05050102010706020507" pitchFamily="18" charset="2"/>
              <a:buChar char=""/>
            </a:pPr>
            <a:r>
              <a:rPr lang="en-US" cap="none" spc="0" dirty="0">
                <a:effectLst/>
              </a:rPr>
              <a:t>Teams reporting a high level of engag</a:t>
            </a:r>
            <a:r>
              <a:rPr lang="en-US" dirty="0"/>
              <a:t>ement and enthusiasm for the work compared to past efforts prior to COVID-19</a:t>
            </a:r>
            <a:endParaRPr lang="en-US" cap="none" spc="0" dirty="0">
              <a:effectLst/>
            </a:endParaRPr>
          </a:p>
          <a:p>
            <a:pPr marL="342900" marR="0" lvl="0" indent="-342900">
              <a:spcBef>
                <a:spcPts val="0"/>
              </a:spcBef>
              <a:spcAft>
                <a:spcPts val="0"/>
              </a:spcAft>
              <a:buFont typeface="Symbol" panose="05050102010706020507" pitchFamily="18" charset="2"/>
              <a:buChar char=""/>
            </a:pPr>
            <a:r>
              <a:rPr lang="en-US" cap="none" spc="0" dirty="0">
                <a:effectLst/>
              </a:rPr>
              <a:t>States are using LTSAE materials to engage partners</a:t>
            </a:r>
          </a:p>
          <a:p>
            <a:pPr marL="800100" lvl="1" indent="-342900">
              <a:spcBef>
                <a:spcPts val="0"/>
              </a:spcBef>
              <a:buFont typeface="Symbol" panose="05050102010706020507" pitchFamily="18" charset="2"/>
              <a:buChar char=""/>
            </a:pPr>
            <a:endParaRPr lang="en-US" cap="none" spc="0" dirty="0">
              <a:effectLst/>
            </a:endParaRPr>
          </a:p>
          <a:p>
            <a:endParaRPr lang="en-US" sz="2400" dirty="0"/>
          </a:p>
        </p:txBody>
      </p:sp>
      <p:sp>
        <p:nvSpPr>
          <p:cNvPr id="6" name="Content Placeholder 5">
            <a:extLst>
              <a:ext uri="{FF2B5EF4-FFF2-40B4-BE49-F238E27FC236}">
                <a16:creationId xmlns:a16="http://schemas.microsoft.com/office/drawing/2014/main" id="{0919220D-EDCA-E844-938C-D259082D47E7}"/>
              </a:ext>
            </a:extLst>
          </p:cNvPr>
          <p:cNvSpPr>
            <a:spLocks noGrp="1"/>
          </p:cNvSpPr>
          <p:nvPr>
            <p:ph type="title"/>
          </p:nvPr>
        </p:nvSpPr>
        <p:spPr>
          <a:xfrm>
            <a:off x="838200" y="1344097"/>
            <a:ext cx="3239529" cy="4169805"/>
          </a:xfrm>
        </p:spPr>
        <p:txBody>
          <a:bodyPr anchor="ctr">
            <a:normAutofit/>
          </a:bodyPr>
          <a:lstStyle/>
          <a:p>
            <a:pPr marL="0" marR="0" indent="0">
              <a:spcBef>
                <a:spcPts val="0"/>
              </a:spcBef>
              <a:spcAft>
                <a:spcPts val="0"/>
              </a:spcAft>
              <a:buNone/>
            </a:pPr>
            <a:r>
              <a:rPr lang="en-US" sz="3200" b="1" cap="none" spc="0" dirty="0">
                <a:effectLst/>
              </a:rPr>
              <a:t>Goal 1:  Engage Stakeholder Team</a:t>
            </a:r>
          </a:p>
          <a:p>
            <a:pPr marL="0" marR="0" indent="0">
              <a:spcBef>
                <a:spcPts val="0"/>
              </a:spcBef>
              <a:spcAft>
                <a:spcPts val="0"/>
              </a:spcAft>
              <a:buNone/>
            </a:pPr>
            <a:endParaRPr lang="en-US" sz="3200" b="1" cap="none" spc="0" dirty="0">
              <a:effectLst/>
            </a:endParaRPr>
          </a:p>
          <a:p>
            <a:pPr marL="0" marR="0" indent="0">
              <a:spcBef>
                <a:spcPts val="0"/>
              </a:spcBef>
              <a:spcAft>
                <a:spcPts val="0"/>
              </a:spcAft>
              <a:buNone/>
            </a:pPr>
            <a:r>
              <a:rPr lang="en-US" sz="3200" cap="none" spc="0" dirty="0">
                <a:effectLst/>
              </a:rPr>
              <a:t>Progress through December 2020</a:t>
            </a:r>
          </a:p>
          <a:p>
            <a:pPr marL="0" indent="0">
              <a:buNone/>
            </a:pPr>
            <a:endParaRPr lang="en-US" sz="3100" dirty="0"/>
          </a:p>
        </p:txBody>
      </p:sp>
    </p:spTree>
    <p:extLst>
      <p:ext uri="{BB962C8B-B14F-4D97-AF65-F5344CB8AC3E}">
        <p14:creationId xmlns:p14="http://schemas.microsoft.com/office/powerpoint/2010/main" val="234987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01E97-9D33-8444-AF84-C4D65486776B}"/>
              </a:ext>
            </a:extLst>
          </p:cNvPr>
          <p:cNvSpPr>
            <a:spLocks noGrp="1"/>
          </p:cNvSpPr>
          <p:nvPr>
            <p:ph type="title"/>
          </p:nvPr>
        </p:nvSpPr>
        <p:spPr>
          <a:xfrm>
            <a:off x="839788" y="365126"/>
            <a:ext cx="10515600" cy="813226"/>
          </a:xfrm>
        </p:spPr>
        <p:txBody>
          <a:bodyPr>
            <a:normAutofit/>
          </a:bodyPr>
          <a:lstStyle/>
          <a:p>
            <a:r>
              <a:rPr lang="en-US" sz="3600" b="1" dirty="0"/>
              <a:t>Goal 2:</a:t>
            </a:r>
            <a:r>
              <a:rPr lang="en-US" sz="3600" dirty="0"/>
              <a:t> Needs Assessment</a:t>
            </a:r>
          </a:p>
        </p:txBody>
      </p:sp>
      <p:sp>
        <p:nvSpPr>
          <p:cNvPr id="9" name="Content Placeholder 7">
            <a:extLst>
              <a:ext uri="{FF2B5EF4-FFF2-40B4-BE49-F238E27FC236}">
                <a16:creationId xmlns:a16="http://schemas.microsoft.com/office/drawing/2014/main" id="{1D74F858-DA73-A44B-8E73-21E0014702FC}"/>
              </a:ext>
            </a:extLst>
          </p:cNvPr>
          <p:cNvSpPr>
            <a:spLocks noGrp="1"/>
          </p:cNvSpPr>
          <p:nvPr>
            <p:ph sz="half" idx="2"/>
          </p:nvPr>
        </p:nvSpPr>
        <p:spPr>
          <a:xfrm>
            <a:off x="836612" y="1178352"/>
            <a:ext cx="10512424" cy="4752749"/>
          </a:xfrm>
        </p:spPr>
        <p:txBody>
          <a:bodyPr>
            <a:noAutofit/>
          </a:bodyPr>
          <a:lstStyle/>
          <a:p>
            <a:pPr marL="0" indent="0">
              <a:buNone/>
            </a:pPr>
            <a:r>
              <a:rPr lang="en-US" sz="2400" b="1" dirty="0"/>
              <a:t>Purpose: </a:t>
            </a:r>
          </a:p>
          <a:p>
            <a:pPr marL="0" indent="0">
              <a:buNone/>
            </a:pPr>
            <a:r>
              <a:rPr lang="en-US" sz="2400" dirty="0"/>
              <a:t>To conduct a rapid needs assessment (as outlined in RFA Goal 2) to quickly gain an understanding of the current and emerging strengths, needs, barriers, and opportunities related to the 4 steps of early identification of developmental delays among children birth to 5 during COVID-19, across early childhood systems and programs.</a:t>
            </a:r>
          </a:p>
          <a:p>
            <a:pPr marL="925513" indent="-463550">
              <a:buFont typeface="+mj-lt"/>
              <a:buAutoNum type="arabicPeriod"/>
            </a:pPr>
            <a:r>
              <a:rPr lang="en-US" sz="2400" dirty="0"/>
              <a:t>Parent-engaged developmental monitoring</a:t>
            </a:r>
          </a:p>
          <a:p>
            <a:pPr marL="925513" indent="-463550">
              <a:buFont typeface="+mj-lt"/>
              <a:buAutoNum type="arabicPeriod"/>
            </a:pPr>
            <a:r>
              <a:rPr lang="en-US" sz="2400" dirty="0"/>
              <a:t>Developmental and autism screening</a:t>
            </a:r>
          </a:p>
          <a:p>
            <a:pPr marL="925513" indent="-463550">
              <a:buFont typeface="+mj-lt"/>
              <a:buAutoNum type="arabicPeriod"/>
            </a:pPr>
            <a:r>
              <a:rPr lang="en-US" sz="2400" dirty="0"/>
              <a:t>Referral for early intervention services</a:t>
            </a:r>
          </a:p>
          <a:p>
            <a:pPr marL="925513" indent="-463550">
              <a:buFont typeface="+mj-lt"/>
              <a:buAutoNum type="arabicPeriod"/>
            </a:pPr>
            <a:r>
              <a:rPr lang="en-US" sz="2400" dirty="0"/>
              <a:t>Receipt of early intervention services for children birth to 5, across early childhood systems</a:t>
            </a:r>
          </a:p>
          <a:p>
            <a:endParaRPr lang="en-US" sz="2400" dirty="0"/>
          </a:p>
          <a:p>
            <a:endParaRPr lang="en-US" sz="2400" dirty="0"/>
          </a:p>
        </p:txBody>
      </p:sp>
    </p:spTree>
    <p:extLst>
      <p:ext uri="{BB962C8B-B14F-4D97-AF65-F5344CB8AC3E}">
        <p14:creationId xmlns:p14="http://schemas.microsoft.com/office/powerpoint/2010/main" val="271350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F23BE4-33FA-42E6-A553-50A15DBAF310}"/>
              </a:ext>
            </a:extLst>
          </p:cNvPr>
          <p:cNvSpPr txBox="1"/>
          <p:nvPr/>
        </p:nvSpPr>
        <p:spPr>
          <a:xfrm>
            <a:off x="1171834" y="1120343"/>
            <a:ext cx="10080431" cy="5380512"/>
          </a:xfrm>
          <a:prstGeom prst="rect">
            <a:avLst/>
          </a:prstGeom>
          <a:noFill/>
        </p:spPr>
        <p:txBody>
          <a:bodyPr wrap="square">
            <a:spAutoFit/>
          </a:bodyPr>
          <a:lstStyle/>
          <a:p>
            <a:pPr>
              <a:lnSpc>
                <a:spcPct val="107000"/>
              </a:lnSpc>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Objectives</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Session participants will: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Describe the “Learn the Signs. Act Early.” (LTSAE) program.</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Identify and define the 4 steps of </a:t>
            </a: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dirty="0">
                <a:effectLst/>
                <a:latin typeface="Calibri" panose="020F0502020204030204" pitchFamily="34" charset="0"/>
                <a:ea typeface="Calibri" panose="020F0502020204030204" pitchFamily="34" charset="0"/>
                <a:cs typeface="Times New Roman" panose="02020603050405020304" pitchFamily="18" charset="0"/>
              </a:rPr>
              <a:t>LTSAE early identification </a:t>
            </a:r>
            <a:r>
              <a:rPr lang="en-US" sz="2400" dirty="0">
                <a:latin typeface="Calibri" panose="020F0502020204030204" pitchFamily="34" charset="0"/>
                <a:ea typeface="Calibri" panose="020F0502020204030204" pitchFamily="34" charset="0"/>
                <a:cs typeface="Times New Roman" panose="02020603050405020304" pitchFamily="18" charset="0"/>
              </a:rPr>
              <a:t>model for</a:t>
            </a:r>
            <a:r>
              <a:rPr lang="en-US" sz="2400" dirty="0">
                <a:effectLst/>
                <a:latin typeface="Calibri" panose="020F0502020204030204" pitchFamily="34" charset="0"/>
                <a:ea typeface="Calibri" panose="020F0502020204030204" pitchFamily="34" charset="0"/>
                <a:cs typeface="Times New Roman" panose="02020603050405020304" pitchFamily="18" charset="0"/>
              </a:rPr>
              <a:t> young children with developmental disabilities including autism.</a:t>
            </a:r>
          </a:p>
          <a:p>
            <a:pPr marL="342900" indent="-342900">
              <a:lnSpc>
                <a:spcPct val="107000"/>
              </a:lnSpc>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Describe components of the Act Early Response to COVID-19 Project.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Identify key early childhood programs across the sectors of the early childhood system who are partners and implementors of system change related to LTSAE goals.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Describe the different strategies being utilized by the Act Early Response teams for integrating LTSAE materials into high-reach, key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early childhood programs to reach underserved communities and improve family resiliency during the current pandemic. </a:t>
            </a:r>
          </a:p>
        </p:txBody>
      </p:sp>
    </p:spTree>
    <p:extLst>
      <p:ext uri="{BB962C8B-B14F-4D97-AF65-F5344CB8AC3E}">
        <p14:creationId xmlns:p14="http://schemas.microsoft.com/office/powerpoint/2010/main" val="297993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5BF4D9-D1DC-0340-9979-07691681D092}"/>
              </a:ext>
            </a:extLst>
          </p:cNvPr>
          <p:cNvSpPr>
            <a:spLocks noGrp="1"/>
          </p:cNvSpPr>
          <p:nvPr>
            <p:ph type="title"/>
          </p:nvPr>
        </p:nvSpPr>
        <p:spPr>
          <a:xfrm>
            <a:off x="838199" y="1344097"/>
            <a:ext cx="2828827" cy="4169805"/>
          </a:xfrm>
        </p:spPr>
        <p:txBody>
          <a:bodyPr/>
          <a:lstStyle/>
          <a:p>
            <a:r>
              <a:rPr lang="en-US" b="1" dirty="0"/>
              <a:t>Goal 2: </a:t>
            </a:r>
            <a:r>
              <a:rPr lang="en-US" dirty="0"/>
              <a:t>Needs Assessment</a:t>
            </a:r>
            <a:br>
              <a:rPr lang="en-US" dirty="0"/>
            </a:br>
            <a:br>
              <a:rPr lang="en-US" dirty="0"/>
            </a:br>
            <a:endParaRPr lang="en-US" dirty="0"/>
          </a:p>
        </p:txBody>
      </p:sp>
      <p:sp>
        <p:nvSpPr>
          <p:cNvPr id="2" name="TextBox 1">
            <a:extLst>
              <a:ext uri="{FF2B5EF4-FFF2-40B4-BE49-F238E27FC236}">
                <a16:creationId xmlns:a16="http://schemas.microsoft.com/office/drawing/2014/main" id="{89EA90E8-F8DF-4BD9-9268-364468B83514}"/>
              </a:ext>
            </a:extLst>
          </p:cNvPr>
          <p:cNvSpPr txBox="1"/>
          <p:nvPr/>
        </p:nvSpPr>
        <p:spPr>
          <a:xfrm>
            <a:off x="4854397" y="907874"/>
            <a:ext cx="6278659" cy="2677656"/>
          </a:xfrm>
          <a:prstGeom prst="rect">
            <a:avLst/>
          </a:prstGeom>
          <a:noFill/>
        </p:spPr>
        <p:txBody>
          <a:bodyPr wrap="square" rtlCol="0">
            <a:spAutoFit/>
          </a:bodyPr>
          <a:lstStyle/>
          <a:p>
            <a:pPr marL="342900" indent="-342900">
              <a:buFont typeface="Wingdings" panose="05000000000000000000" pitchFamily="2" charset="2"/>
              <a:buChar char="§"/>
            </a:pPr>
            <a:r>
              <a:rPr lang="en-US" sz="2400" dirty="0"/>
              <a:t>1 Team Lead Survey- 76 Team Leads Invited</a:t>
            </a:r>
          </a:p>
          <a:p>
            <a:pPr marL="342900" indent="-342900">
              <a:buFont typeface="Wingdings" panose="05000000000000000000" pitchFamily="2" charset="2"/>
              <a:buChar char="§"/>
            </a:pPr>
            <a:r>
              <a:rPr lang="en-US" sz="2400" dirty="0"/>
              <a:t>1 Partner Survey- 647 Partners Invited</a:t>
            </a:r>
          </a:p>
          <a:p>
            <a:pPr marL="342900" indent="-342900">
              <a:buFont typeface="Wingdings" panose="05000000000000000000" pitchFamily="2" charset="2"/>
              <a:buChar char="§"/>
            </a:pPr>
            <a:r>
              <a:rPr lang="en-US" sz="2400" dirty="0"/>
              <a:t>N = 392 Surveys completed </a:t>
            </a:r>
          </a:p>
          <a:p>
            <a:endParaRPr lang="en-US" sz="2400" dirty="0"/>
          </a:p>
          <a:p>
            <a:endParaRPr lang="en-US" sz="2400" dirty="0"/>
          </a:p>
          <a:p>
            <a:endParaRPr lang="en-US" sz="2400" dirty="0"/>
          </a:p>
          <a:p>
            <a:endParaRPr lang="en-US" sz="2400" dirty="0"/>
          </a:p>
        </p:txBody>
      </p:sp>
      <p:graphicFrame>
        <p:nvGraphicFramePr>
          <p:cNvPr id="5" name="Table 4">
            <a:extLst>
              <a:ext uri="{FF2B5EF4-FFF2-40B4-BE49-F238E27FC236}">
                <a16:creationId xmlns:a16="http://schemas.microsoft.com/office/drawing/2014/main" id="{54B283FE-AA9C-4CA4-9E7C-23767D8BD22E}"/>
              </a:ext>
            </a:extLst>
          </p:cNvPr>
          <p:cNvGraphicFramePr>
            <a:graphicFrameLocks noGrp="1"/>
          </p:cNvGraphicFramePr>
          <p:nvPr>
            <p:extLst>
              <p:ext uri="{D42A27DB-BD31-4B8C-83A1-F6EECF244321}">
                <p14:modId xmlns:p14="http://schemas.microsoft.com/office/powerpoint/2010/main" val="2466081182"/>
              </p:ext>
            </p:extLst>
          </p:nvPr>
        </p:nvGraphicFramePr>
        <p:xfrm>
          <a:off x="4993793" y="2246702"/>
          <a:ext cx="7062365" cy="3840480"/>
        </p:xfrm>
        <a:graphic>
          <a:graphicData uri="http://schemas.openxmlformats.org/drawingml/2006/table">
            <a:tbl>
              <a:tblPr firstRow="1" firstCol="1" bandRow="1">
                <a:tableStyleId>{2D5ABB26-0587-4C30-8999-92F81FD0307C}</a:tableStyleId>
              </a:tblPr>
              <a:tblGrid>
                <a:gridCol w="3456646">
                  <a:extLst>
                    <a:ext uri="{9D8B030D-6E8A-4147-A177-3AD203B41FA5}">
                      <a16:colId xmlns:a16="http://schemas.microsoft.com/office/drawing/2014/main" val="3840655865"/>
                    </a:ext>
                  </a:extLst>
                </a:gridCol>
                <a:gridCol w="3605719">
                  <a:extLst>
                    <a:ext uri="{9D8B030D-6E8A-4147-A177-3AD203B41FA5}">
                      <a16:colId xmlns:a16="http://schemas.microsoft.com/office/drawing/2014/main" val="2806222909"/>
                    </a:ext>
                  </a:extLst>
                </a:gridCol>
              </a:tblGrid>
              <a:tr h="207600">
                <a:tc>
                  <a:txBody>
                    <a:bodyPr/>
                    <a:lstStyle/>
                    <a:p>
                      <a:pPr marL="0" marR="0" algn="ctr">
                        <a:spcBef>
                          <a:spcPts val="0"/>
                        </a:spcBef>
                        <a:spcAft>
                          <a:spcPts val="0"/>
                        </a:spcAft>
                      </a:pPr>
                      <a:r>
                        <a:rPr lang="en-US" sz="1800" b="0" i="0">
                          <a:solidFill>
                            <a:schemeClr val="tx1">
                              <a:lumMod val="50000"/>
                            </a:schemeClr>
                          </a:solidFill>
                          <a:effectLst/>
                          <a:latin typeface="Calibri Light"/>
                          <a:cs typeface="Calibri Light"/>
                        </a:rPr>
                        <a:t>Team Lead Survey</a:t>
                      </a:r>
                      <a:endParaRPr lang="en-US" sz="1800" b="0" i="0">
                        <a:solidFill>
                          <a:schemeClr val="tx1">
                            <a:lumMod val="50000"/>
                          </a:schemeClr>
                        </a:solidFill>
                        <a:effectLst/>
                        <a:latin typeface="Calibri Light"/>
                        <a:ea typeface="Calibri" panose="020F0502020204030204" pitchFamily="34" charset="0"/>
                        <a:cs typeface="Calibri Light"/>
                      </a:endParaRPr>
                    </a:p>
                  </a:txBody>
                  <a:tcPr marL="62071" marR="62071" marT="0" marB="0">
                    <a:solidFill>
                      <a:schemeClr val="tx2">
                        <a:lumMod val="40000"/>
                        <a:lumOff val="60000"/>
                      </a:schemeClr>
                    </a:solidFill>
                  </a:tcPr>
                </a:tc>
                <a:tc>
                  <a:txBody>
                    <a:bodyPr/>
                    <a:lstStyle/>
                    <a:p>
                      <a:pPr marL="0" marR="0" algn="ctr">
                        <a:spcBef>
                          <a:spcPts val="0"/>
                        </a:spcBef>
                        <a:spcAft>
                          <a:spcPts val="0"/>
                        </a:spcAft>
                      </a:pPr>
                      <a:r>
                        <a:rPr lang="en-US" sz="1800" b="0" i="0">
                          <a:solidFill>
                            <a:schemeClr val="tx1">
                              <a:lumMod val="50000"/>
                            </a:schemeClr>
                          </a:solidFill>
                          <a:effectLst/>
                          <a:latin typeface="Calibri Light"/>
                          <a:cs typeface="Calibri Light"/>
                        </a:rPr>
                        <a:t>Partner Survey</a:t>
                      </a:r>
                      <a:endParaRPr lang="en-US" sz="1800" b="0" i="0">
                        <a:solidFill>
                          <a:schemeClr val="tx1">
                            <a:lumMod val="50000"/>
                          </a:schemeClr>
                        </a:solidFill>
                        <a:effectLst/>
                        <a:latin typeface="Calibri Light"/>
                        <a:ea typeface="Calibri" panose="020F0502020204030204" pitchFamily="34" charset="0"/>
                        <a:cs typeface="Calibri Light"/>
                      </a:endParaRPr>
                    </a:p>
                  </a:txBody>
                  <a:tcPr marL="62071" marR="62071" marT="0" marB="0">
                    <a:solidFill>
                      <a:schemeClr val="tx2">
                        <a:lumMod val="60000"/>
                        <a:lumOff val="40000"/>
                      </a:schemeClr>
                    </a:solidFill>
                  </a:tcPr>
                </a:tc>
                <a:extLst>
                  <a:ext uri="{0D108BD9-81ED-4DB2-BD59-A6C34878D82A}">
                    <a16:rowId xmlns:a16="http://schemas.microsoft.com/office/drawing/2014/main" val="1720899928"/>
                  </a:ext>
                </a:extLst>
              </a:tr>
              <a:tr h="574497">
                <a:tc>
                  <a:txBody>
                    <a:bodyPr/>
                    <a:lstStyle/>
                    <a:p>
                      <a:pPr marL="285750" marR="0" indent="-285750">
                        <a:spcBef>
                          <a:spcPts val="0"/>
                        </a:spcBef>
                        <a:spcAft>
                          <a:spcPts val="0"/>
                        </a:spcAft>
                        <a:buFont typeface="Arial" panose="020B0604020202020204" pitchFamily="34" charset="0"/>
                        <a:buChar char="•"/>
                      </a:pPr>
                      <a:r>
                        <a:rPr lang="en-US" sz="1800" b="0" i="0" dirty="0">
                          <a:solidFill>
                            <a:schemeClr val="tx1">
                              <a:lumMod val="50000"/>
                            </a:schemeClr>
                          </a:solidFill>
                          <a:effectLst/>
                          <a:latin typeface="Calibri Light"/>
                          <a:cs typeface="Calibri Light"/>
                        </a:rPr>
                        <a:t>Administered and disseminated by CDC/AUCD </a:t>
                      </a:r>
                      <a:endParaRPr lang="en-US" sz="1800" b="0" i="0" dirty="0">
                        <a:solidFill>
                          <a:schemeClr val="tx1">
                            <a:lumMod val="50000"/>
                          </a:schemeClr>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2071" marR="62071" marT="0" marB="0">
                    <a:solidFill>
                      <a:schemeClr val="tx2">
                        <a:lumMod val="40000"/>
                        <a:lumOff val="60000"/>
                      </a:schemeClr>
                    </a:solidFill>
                  </a:tcPr>
                </a:tc>
                <a:tc>
                  <a:txBody>
                    <a:bodyPr/>
                    <a:lstStyle/>
                    <a:p>
                      <a:pPr marL="285750" marR="0" indent="-285750">
                        <a:spcBef>
                          <a:spcPts val="0"/>
                        </a:spcBef>
                        <a:spcAft>
                          <a:spcPts val="0"/>
                        </a:spcAft>
                        <a:buFont typeface="Arial" panose="020B0604020202020204" pitchFamily="34" charset="0"/>
                        <a:buChar char="•"/>
                      </a:pPr>
                      <a:r>
                        <a:rPr lang="en-US" sz="1800" b="0" i="0">
                          <a:solidFill>
                            <a:schemeClr val="tx1">
                              <a:lumMod val="50000"/>
                            </a:schemeClr>
                          </a:solidFill>
                          <a:effectLst/>
                          <a:latin typeface="Calibri Light"/>
                          <a:cs typeface="Calibri Light"/>
                        </a:rPr>
                        <a:t>Administered and disseminated by CDC/AUCD, with introductions and reminders shared by team leads</a:t>
                      </a:r>
                      <a:endParaRPr lang="en-US" sz="1800" b="0" i="0">
                        <a:solidFill>
                          <a:schemeClr val="tx1">
                            <a:lumMod val="50000"/>
                          </a:schemeClr>
                        </a:solidFill>
                        <a:effectLst/>
                        <a:latin typeface="Calibri Light"/>
                        <a:ea typeface="Calibri" panose="020F0502020204030204" pitchFamily="34" charset="0"/>
                        <a:cs typeface="Calibri Light"/>
                      </a:endParaRPr>
                    </a:p>
                  </a:txBody>
                  <a:tcPr marL="62071" marR="62071" marT="0" marB="0">
                    <a:solidFill>
                      <a:schemeClr val="tx2">
                        <a:lumMod val="60000"/>
                        <a:lumOff val="40000"/>
                      </a:schemeClr>
                    </a:solidFill>
                  </a:tcPr>
                </a:tc>
                <a:extLst>
                  <a:ext uri="{0D108BD9-81ED-4DB2-BD59-A6C34878D82A}">
                    <a16:rowId xmlns:a16="http://schemas.microsoft.com/office/drawing/2014/main" val="3455159791"/>
                  </a:ext>
                </a:extLst>
              </a:tr>
              <a:tr h="1107200">
                <a:tc>
                  <a:txBody>
                    <a:bodyPr/>
                    <a:lstStyle/>
                    <a:p>
                      <a:pPr marL="285750" marR="0" lvl="0" indent="-285750">
                        <a:spcBef>
                          <a:spcPts val="0"/>
                        </a:spcBef>
                        <a:spcAft>
                          <a:spcPts val="600"/>
                        </a:spcAft>
                        <a:buFont typeface="Arial" panose="020B0604020202020204" pitchFamily="34" charset="0"/>
                        <a:buChar char="•"/>
                      </a:pPr>
                      <a:r>
                        <a:rPr lang="en-US" sz="1800" b="0" i="0" dirty="0">
                          <a:solidFill>
                            <a:schemeClr val="tx1">
                              <a:lumMod val="50000"/>
                            </a:schemeClr>
                          </a:solidFill>
                          <a:effectLst/>
                          <a:latin typeface="Calibri Light"/>
                          <a:cs typeface="Calibri Light"/>
                        </a:rPr>
                        <a:t>Completed by Act Early Response to COVID-19 team leads</a:t>
                      </a:r>
                      <a:endParaRPr lang="en-US" sz="1800" b="0" i="0" dirty="0">
                        <a:solidFill>
                          <a:schemeClr val="tx1">
                            <a:lumMod val="50000"/>
                          </a:schemeClr>
                        </a:solidFill>
                        <a:effectLst/>
                        <a:latin typeface="Calibri Light"/>
                        <a:ea typeface="Calibri" panose="020F0502020204030204" pitchFamily="34" charset="0"/>
                        <a:cs typeface="Calibri Light"/>
                      </a:endParaRPr>
                    </a:p>
                  </a:txBody>
                  <a:tcPr marL="62071" marR="62071" marT="0" marB="0">
                    <a:solidFill>
                      <a:schemeClr val="tx2">
                        <a:lumMod val="40000"/>
                        <a:lumOff val="60000"/>
                      </a:schemeClr>
                    </a:solidFill>
                  </a:tcPr>
                </a:tc>
                <a:tc>
                  <a:txBody>
                    <a:bodyPr/>
                    <a:lstStyle/>
                    <a:p>
                      <a:pPr marL="285750" marR="0" indent="-285750">
                        <a:spcBef>
                          <a:spcPts val="0"/>
                        </a:spcBef>
                        <a:spcAft>
                          <a:spcPts val="600"/>
                        </a:spcAft>
                        <a:buFont typeface="Arial" panose="020B0604020202020204" pitchFamily="34" charset="0"/>
                        <a:buChar char="•"/>
                      </a:pPr>
                      <a:r>
                        <a:rPr lang="en-US" sz="1800" b="0" i="0" dirty="0">
                          <a:solidFill>
                            <a:schemeClr val="tx1">
                              <a:lumMod val="50000"/>
                            </a:schemeClr>
                          </a:solidFill>
                          <a:effectLst/>
                          <a:latin typeface="Calibri Light"/>
                          <a:cs typeface="Calibri Light"/>
                        </a:rPr>
                        <a:t>Completed by the representatives of key partner programs and systems listed on response teams’ workplans serving children birth to 5 (e.g., Part C, WIC, Home Visiting, Early Head Start)</a:t>
                      </a:r>
                      <a:endParaRPr lang="en-US" sz="1800" b="0" i="0" dirty="0">
                        <a:solidFill>
                          <a:schemeClr val="tx1">
                            <a:lumMod val="50000"/>
                          </a:schemeClr>
                        </a:solidFill>
                        <a:effectLst/>
                        <a:latin typeface="Calibri Light"/>
                        <a:ea typeface="Calibri" panose="020F0502020204030204" pitchFamily="34" charset="0"/>
                        <a:cs typeface="Calibri Light"/>
                      </a:endParaRPr>
                    </a:p>
                  </a:txBody>
                  <a:tcPr marL="62071" marR="62071" marT="0" marB="0">
                    <a:solidFill>
                      <a:schemeClr val="tx2">
                        <a:lumMod val="60000"/>
                        <a:lumOff val="40000"/>
                      </a:schemeClr>
                    </a:solidFill>
                  </a:tcPr>
                </a:tc>
                <a:extLst>
                  <a:ext uri="{0D108BD9-81ED-4DB2-BD59-A6C34878D82A}">
                    <a16:rowId xmlns:a16="http://schemas.microsoft.com/office/drawing/2014/main" val="1005996995"/>
                  </a:ext>
                </a:extLst>
              </a:tr>
              <a:tr h="742440">
                <a:tc>
                  <a:txBody>
                    <a:bodyPr/>
                    <a:lstStyle/>
                    <a:p>
                      <a:pPr marL="285750" marR="0" indent="-285750">
                        <a:spcBef>
                          <a:spcPts val="0"/>
                        </a:spcBef>
                        <a:spcAft>
                          <a:spcPts val="0"/>
                        </a:spcAft>
                        <a:buFont typeface="Arial" panose="020B0604020202020204" pitchFamily="34" charset="0"/>
                        <a:buChar char="•"/>
                      </a:pPr>
                      <a:r>
                        <a:rPr lang="en-US" sz="1800" b="0" i="0">
                          <a:solidFill>
                            <a:schemeClr val="tx1">
                              <a:lumMod val="50000"/>
                            </a:schemeClr>
                          </a:solidFill>
                          <a:effectLst/>
                          <a:latin typeface="Calibri Light"/>
                          <a:cs typeface="Calibri Light"/>
                        </a:rPr>
                        <a:t>Gathered </a:t>
                      </a:r>
                      <a:r>
                        <a:rPr lang="en-US" sz="1800" b="1" i="0">
                          <a:solidFill>
                            <a:schemeClr val="tx1">
                              <a:lumMod val="50000"/>
                            </a:schemeClr>
                          </a:solidFill>
                          <a:effectLst/>
                          <a:latin typeface="Calibri Light"/>
                          <a:cs typeface="Calibri Light"/>
                        </a:rPr>
                        <a:t>overall state/territory </a:t>
                      </a:r>
                      <a:r>
                        <a:rPr lang="en-US" sz="1800" b="0" i="0">
                          <a:solidFill>
                            <a:schemeClr val="tx1">
                              <a:lumMod val="50000"/>
                            </a:schemeClr>
                          </a:solidFill>
                          <a:effectLst/>
                          <a:latin typeface="Calibri Light"/>
                          <a:cs typeface="Calibri Light"/>
                        </a:rPr>
                        <a:t>information related to the 4 steps of early identification</a:t>
                      </a:r>
                      <a:endParaRPr lang="en-US" sz="1800" b="0" i="0">
                        <a:solidFill>
                          <a:schemeClr val="tx1">
                            <a:lumMod val="50000"/>
                          </a:schemeClr>
                        </a:solidFill>
                        <a:effectLst/>
                        <a:latin typeface="Calibri Light"/>
                        <a:ea typeface="Calibri" panose="020F0502020204030204" pitchFamily="34" charset="0"/>
                        <a:cs typeface="Calibri Light"/>
                      </a:endParaRPr>
                    </a:p>
                  </a:txBody>
                  <a:tcPr marL="62071" marR="62071" marT="0" marB="0">
                    <a:solidFill>
                      <a:schemeClr val="tx2">
                        <a:lumMod val="40000"/>
                        <a:lumOff val="60000"/>
                      </a:schemeClr>
                    </a:solidFill>
                  </a:tcPr>
                </a:tc>
                <a:tc>
                  <a:txBody>
                    <a:bodyPr/>
                    <a:lstStyle/>
                    <a:p>
                      <a:pPr marL="285750" marR="0" indent="-285750">
                        <a:spcBef>
                          <a:spcPts val="600"/>
                        </a:spcBef>
                        <a:spcAft>
                          <a:spcPts val="0"/>
                        </a:spcAft>
                        <a:buFont typeface="Arial" panose="020B0604020202020204" pitchFamily="34" charset="0"/>
                        <a:buChar char="•"/>
                      </a:pPr>
                      <a:r>
                        <a:rPr lang="en-US" sz="1800" b="0" i="0" dirty="0">
                          <a:solidFill>
                            <a:schemeClr val="tx1">
                              <a:lumMod val="50000"/>
                            </a:schemeClr>
                          </a:solidFill>
                          <a:effectLst/>
                          <a:latin typeface="Calibri Light"/>
                          <a:cs typeface="Calibri Light"/>
                        </a:rPr>
                        <a:t>Gathers </a:t>
                      </a:r>
                      <a:r>
                        <a:rPr lang="en-US" sz="1800" b="1" i="0" dirty="0">
                          <a:solidFill>
                            <a:schemeClr val="tx1">
                              <a:lumMod val="50000"/>
                            </a:schemeClr>
                          </a:solidFill>
                          <a:effectLst/>
                          <a:latin typeface="Calibri Light"/>
                          <a:cs typeface="Calibri Light"/>
                        </a:rPr>
                        <a:t>specific early childhood program and system </a:t>
                      </a:r>
                      <a:r>
                        <a:rPr lang="en-US" sz="1800" b="0" i="0" dirty="0">
                          <a:solidFill>
                            <a:schemeClr val="tx1">
                              <a:lumMod val="50000"/>
                            </a:schemeClr>
                          </a:solidFill>
                          <a:effectLst/>
                          <a:latin typeface="Calibri Light"/>
                          <a:cs typeface="Calibri Light"/>
                        </a:rPr>
                        <a:t>information related to the four steps of early identification</a:t>
                      </a:r>
                      <a:endParaRPr lang="en-US" sz="1800" b="0" i="0" dirty="0">
                        <a:solidFill>
                          <a:schemeClr val="tx1">
                            <a:lumMod val="50000"/>
                          </a:schemeClr>
                        </a:solidFill>
                        <a:effectLst/>
                        <a:latin typeface="Calibri Light"/>
                        <a:ea typeface="Calibri" panose="020F0502020204030204" pitchFamily="34" charset="0"/>
                        <a:cs typeface="Calibri Light"/>
                      </a:endParaRPr>
                    </a:p>
                  </a:txBody>
                  <a:tcPr marL="62071" marR="62071" marT="0" marB="0">
                    <a:solidFill>
                      <a:schemeClr val="tx2">
                        <a:lumMod val="60000"/>
                        <a:lumOff val="40000"/>
                      </a:schemeClr>
                    </a:solidFill>
                  </a:tcPr>
                </a:tc>
                <a:extLst>
                  <a:ext uri="{0D108BD9-81ED-4DB2-BD59-A6C34878D82A}">
                    <a16:rowId xmlns:a16="http://schemas.microsoft.com/office/drawing/2014/main" val="256772859"/>
                  </a:ext>
                </a:extLst>
              </a:tr>
            </a:tbl>
          </a:graphicData>
        </a:graphic>
      </p:graphicFrame>
    </p:spTree>
    <p:extLst>
      <p:ext uri="{BB962C8B-B14F-4D97-AF65-F5344CB8AC3E}">
        <p14:creationId xmlns:p14="http://schemas.microsoft.com/office/powerpoint/2010/main" val="3896461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E36763-B6CD-4D8C-A3C7-608EDBF4F5A8}"/>
              </a:ext>
            </a:extLst>
          </p:cNvPr>
          <p:cNvSpPr>
            <a:spLocks noGrp="1"/>
          </p:cNvSpPr>
          <p:nvPr>
            <p:ph idx="1"/>
          </p:nvPr>
        </p:nvSpPr>
        <p:spPr>
          <a:xfrm>
            <a:off x="5388819" y="1564849"/>
            <a:ext cx="6040395" cy="4025245"/>
          </a:xfrm>
        </p:spPr>
        <p:txBody>
          <a:bodyPr>
            <a:normAutofit fontScale="92500" lnSpcReduction="20000"/>
          </a:bodyPr>
          <a:lstStyle/>
          <a:p>
            <a:r>
              <a:rPr lang="en-US" dirty="0"/>
              <a:t>State teams are also conducting their own needs assessments to better understand the needs of families and/or providers related to COVID-19, early identification, and resiliency</a:t>
            </a:r>
          </a:p>
          <a:p>
            <a:pPr marL="0" indent="0">
              <a:buNone/>
            </a:pPr>
            <a:endParaRPr lang="en-US" dirty="0"/>
          </a:p>
          <a:p>
            <a:r>
              <a:rPr lang="en-US" dirty="0"/>
              <a:t>State teams are also using other sources of data from other needs assessment such as those done by home visiting, PDG, or Title V, to understand the context of their state and the needs of their families</a:t>
            </a:r>
          </a:p>
        </p:txBody>
      </p:sp>
      <p:sp>
        <p:nvSpPr>
          <p:cNvPr id="3" name="Title 2">
            <a:extLst>
              <a:ext uri="{FF2B5EF4-FFF2-40B4-BE49-F238E27FC236}">
                <a16:creationId xmlns:a16="http://schemas.microsoft.com/office/drawing/2014/main" id="{BA8728C9-FDAB-411A-ABD3-FE3BF54EC89B}"/>
              </a:ext>
            </a:extLst>
          </p:cNvPr>
          <p:cNvSpPr>
            <a:spLocks noGrp="1"/>
          </p:cNvSpPr>
          <p:nvPr>
            <p:ph type="title"/>
          </p:nvPr>
        </p:nvSpPr>
        <p:spPr/>
        <p:txBody>
          <a:bodyPr/>
          <a:lstStyle/>
          <a:p>
            <a:r>
              <a:rPr lang="en-US" b="1" dirty="0"/>
              <a:t>Goal 2: </a:t>
            </a:r>
            <a:r>
              <a:rPr lang="en-US" dirty="0"/>
              <a:t>Needs Assessment </a:t>
            </a:r>
          </a:p>
        </p:txBody>
      </p:sp>
    </p:spTree>
    <p:extLst>
      <p:ext uri="{BB962C8B-B14F-4D97-AF65-F5344CB8AC3E}">
        <p14:creationId xmlns:p14="http://schemas.microsoft.com/office/powerpoint/2010/main" val="114674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919220D-EDCA-E844-938C-D259082D47E7}"/>
              </a:ext>
            </a:extLst>
          </p:cNvPr>
          <p:cNvSpPr>
            <a:spLocks noGrp="1"/>
          </p:cNvSpPr>
          <p:nvPr>
            <p:ph sz="half" idx="2"/>
          </p:nvPr>
        </p:nvSpPr>
        <p:spPr>
          <a:xfrm>
            <a:off x="612743" y="424206"/>
            <a:ext cx="3393650" cy="6080289"/>
          </a:xfrm>
          <a:ln w="12700">
            <a:solidFill>
              <a:schemeClr val="accent1"/>
            </a:solidFill>
          </a:ln>
        </p:spPr>
        <p:txBody>
          <a:bodyPr>
            <a:normAutofit/>
          </a:bodyPr>
          <a:lstStyle/>
          <a:p>
            <a:pPr marL="0" indent="0" algn="ctr">
              <a:buNone/>
            </a:pPr>
            <a:endParaRPr lang="en-US" sz="2200" dirty="0"/>
          </a:p>
          <a:p>
            <a:pPr marL="0" indent="0" algn="ctr">
              <a:buNone/>
            </a:pPr>
            <a:endParaRPr lang="en-US" sz="3200" dirty="0"/>
          </a:p>
          <a:p>
            <a:pPr marL="0" indent="0" algn="ctr">
              <a:buNone/>
            </a:pPr>
            <a:r>
              <a:rPr lang="en-US" sz="3200" b="1" dirty="0"/>
              <a:t>Goal 3:</a:t>
            </a:r>
            <a:r>
              <a:rPr lang="en-US" sz="3200" dirty="0"/>
              <a:t> Integration of LTSAE into at least one high reach program. </a:t>
            </a:r>
          </a:p>
        </p:txBody>
      </p:sp>
      <p:graphicFrame>
        <p:nvGraphicFramePr>
          <p:cNvPr id="9" name="Content Placeholder 8">
            <a:extLst>
              <a:ext uri="{FF2B5EF4-FFF2-40B4-BE49-F238E27FC236}">
                <a16:creationId xmlns:a16="http://schemas.microsoft.com/office/drawing/2014/main" id="{5FD451AD-B76D-4FDF-AB00-1F19A51D878B}"/>
              </a:ext>
            </a:extLst>
          </p:cNvPr>
          <p:cNvGraphicFramePr>
            <a:graphicFrameLocks noGrp="1"/>
          </p:cNvGraphicFramePr>
          <p:nvPr>
            <p:ph sz="quarter" idx="4"/>
            <p:extLst>
              <p:ext uri="{D42A27DB-BD31-4B8C-83A1-F6EECF244321}">
                <p14:modId xmlns:p14="http://schemas.microsoft.com/office/powerpoint/2010/main" val="3677137120"/>
              </p:ext>
            </p:extLst>
          </p:nvPr>
        </p:nvGraphicFramePr>
        <p:xfrm>
          <a:off x="4091233" y="424207"/>
          <a:ext cx="7741968" cy="55618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020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65ED7F-F1FC-44BF-984B-A0C7B5D423D6}"/>
              </a:ext>
            </a:extLst>
          </p:cNvPr>
          <p:cNvSpPr>
            <a:spLocks noGrp="1"/>
          </p:cNvSpPr>
          <p:nvPr>
            <p:ph type="title"/>
          </p:nvPr>
        </p:nvSpPr>
        <p:spPr/>
        <p:txBody>
          <a:bodyPr/>
          <a:lstStyle/>
          <a:p>
            <a:r>
              <a:rPr lang="en-US" dirty="0"/>
              <a:t>System Focus of Team’s Integration Work </a:t>
            </a:r>
          </a:p>
        </p:txBody>
      </p:sp>
      <p:graphicFrame>
        <p:nvGraphicFramePr>
          <p:cNvPr id="4" name="Content Placeholder 3">
            <a:extLst>
              <a:ext uri="{FF2B5EF4-FFF2-40B4-BE49-F238E27FC236}">
                <a16:creationId xmlns:a16="http://schemas.microsoft.com/office/drawing/2014/main" id="{1C64C297-3C70-41F4-8053-9CB9986E34A8}"/>
              </a:ext>
            </a:extLst>
          </p:cNvPr>
          <p:cNvGraphicFramePr>
            <a:graphicFrameLocks noGrp="1"/>
          </p:cNvGraphicFramePr>
          <p:nvPr>
            <p:ph idx="1"/>
            <p:extLst>
              <p:ext uri="{D42A27DB-BD31-4B8C-83A1-F6EECF244321}">
                <p14:modId xmlns:p14="http://schemas.microsoft.com/office/powerpoint/2010/main" val="2640981652"/>
              </p:ext>
            </p:extLst>
          </p:nvPr>
        </p:nvGraphicFramePr>
        <p:xfrm>
          <a:off x="5176838" y="1360488"/>
          <a:ext cx="6040437"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970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13BC77-ED7E-40FF-8584-9B35ACDCB3B4}"/>
              </a:ext>
            </a:extLst>
          </p:cNvPr>
          <p:cNvSpPr>
            <a:spLocks noGrp="1"/>
          </p:cNvSpPr>
          <p:nvPr>
            <p:ph idx="1"/>
          </p:nvPr>
        </p:nvSpPr>
        <p:spPr>
          <a:xfrm>
            <a:off x="4685123" y="1039851"/>
            <a:ext cx="6994688" cy="4880181"/>
          </a:xfrm>
        </p:spPr>
        <p:txBody>
          <a:bodyPr>
            <a:normAutofit fontScale="92500"/>
          </a:bodyPr>
          <a:lstStyle/>
          <a:p>
            <a:r>
              <a:rPr lang="en-US" dirty="0"/>
              <a:t>States are providing early childhood programs with a range of integration options across the levels of the framework</a:t>
            </a:r>
          </a:p>
          <a:p>
            <a:r>
              <a:rPr lang="en-US" dirty="0"/>
              <a:t>Promotional materials are being distributed in innovative places such as through library systems and bus stops/stations</a:t>
            </a:r>
          </a:p>
          <a:p>
            <a:r>
              <a:rPr lang="en-US" dirty="0"/>
              <a:t>Training is occurring using both CDC’s </a:t>
            </a:r>
            <a:r>
              <a:rPr lang="en-US" i="1" dirty="0"/>
              <a:t>Watch Me! </a:t>
            </a:r>
            <a:r>
              <a:rPr lang="en-US" dirty="0"/>
              <a:t>and team developed trainings</a:t>
            </a:r>
          </a:p>
          <a:p>
            <a:r>
              <a:rPr lang="en-US" dirty="0"/>
              <a:t>Technology is being used to find ways to support families to complete checklists virtually </a:t>
            </a:r>
          </a:p>
          <a:p>
            <a:r>
              <a:rPr lang="en-US" dirty="0"/>
              <a:t>Teams are including materials related to family resiliency as part of their distribution of LTSAE </a:t>
            </a:r>
          </a:p>
        </p:txBody>
      </p:sp>
      <p:sp>
        <p:nvSpPr>
          <p:cNvPr id="3" name="Title 2">
            <a:extLst>
              <a:ext uri="{FF2B5EF4-FFF2-40B4-BE49-F238E27FC236}">
                <a16:creationId xmlns:a16="http://schemas.microsoft.com/office/drawing/2014/main" id="{BCF351F6-BDFC-4612-85B6-BBBE09180072}"/>
              </a:ext>
            </a:extLst>
          </p:cNvPr>
          <p:cNvSpPr>
            <a:spLocks noGrp="1"/>
          </p:cNvSpPr>
          <p:nvPr>
            <p:ph type="title"/>
          </p:nvPr>
        </p:nvSpPr>
        <p:spPr/>
        <p:txBody>
          <a:bodyPr/>
          <a:lstStyle/>
          <a:p>
            <a:r>
              <a:rPr lang="en-US" b="1" dirty="0"/>
              <a:t>Goal 3: </a:t>
            </a:r>
            <a:r>
              <a:rPr lang="en-US" dirty="0"/>
              <a:t>What Does Integration Look Like Across the Teams? </a:t>
            </a:r>
          </a:p>
        </p:txBody>
      </p:sp>
    </p:spTree>
    <p:extLst>
      <p:ext uri="{BB962C8B-B14F-4D97-AF65-F5344CB8AC3E}">
        <p14:creationId xmlns:p14="http://schemas.microsoft.com/office/powerpoint/2010/main" val="374942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AAC384-99A4-4EF3-B19A-C792980AEC3D}"/>
              </a:ext>
            </a:extLst>
          </p:cNvPr>
          <p:cNvSpPr>
            <a:spLocks noGrp="1"/>
          </p:cNvSpPr>
          <p:nvPr>
            <p:ph idx="1"/>
          </p:nvPr>
        </p:nvSpPr>
        <p:spPr>
          <a:xfrm>
            <a:off x="5177479" y="1360364"/>
            <a:ext cx="6540756" cy="4351338"/>
          </a:xfrm>
        </p:spPr>
        <p:txBody>
          <a:bodyPr>
            <a:normAutofit/>
          </a:bodyPr>
          <a:lstStyle/>
          <a:p>
            <a:r>
              <a:rPr lang="en-US" dirty="0"/>
              <a:t>Grassroots efforts are focusing on how to use local/community level implementation to achieve a state-wide reach</a:t>
            </a:r>
          </a:p>
          <a:p>
            <a:r>
              <a:rPr lang="en-US" dirty="0"/>
              <a:t>Focus on systems and policy around early identification to support more seamless experiences for families</a:t>
            </a:r>
          </a:p>
          <a:p>
            <a:r>
              <a:rPr lang="en-US" dirty="0"/>
              <a:t>Opportunities for teams to collaborate and share resources across states</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7D94C5F5-6CA4-48B3-8009-70AEEB75544F}"/>
              </a:ext>
            </a:extLst>
          </p:cNvPr>
          <p:cNvSpPr>
            <a:spLocks noGrp="1"/>
          </p:cNvSpPr>
          <p:nvPr>
            <p:ph type="title"/>
          </p:nvPr>
        </p:nvSpPr>
        <p:spPr>
          <a:xfrm>
            <a:off x="329152" y="1162564"/>
            <a:ext cx="3912910" cy="4169805"/>
          </a:xfrm>
        </p:spPr>
        <p:txBody>
          <a:bodyPr/>
          <a:lstStyle/>
          <a:p>
            <a:r>
              <a:rPr lang="en-US" b="1" dirty="0"/>
              <a:t>Goal 3:</a:t>
            </a:r>
            <a:r>
              <a:rPr lang="en-US" dirty="0"/>
              <a:t> Innovative Implementation Efforts</a:t>
            </a:r>
          </a:p>
        </p:txBody>
      </p:sp>
    </p:spTree>
    <p:extLst>
      <p:ext uri="{BB962C8B-B14F-4D97-AF65-F5344CB8AC3E}">
        <p14:creationId xmlns:p14="http://schemas.microsoft.com/office/powerpoint/2010/main" val="237998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358AD3-D19F-41FF-8F06-B5111FFD8F1A}"/>
              </a:ext>
            </a:extLst>
          </p:cNvPr>
          <p:cNvSpPr>
            <a:spLocks noGrp="1"/>
          </p:cNvSpPr>
          <p:nvPr>
            <p:ph type="title"/>
          </p:nvPr>
        </p:nvSpPr>
        <p:spPr/>
        <p:txBody>
          <a:bodyPr/>
          <a:lstStyle/>
          <a:p>
            <a:r>
              <a:rPr lang="en-US" b="1" dirty="0"/>
              <a:t>Goal 3:</a:t>
            </a:r>
            <a:r>
              <a:rPr lang="en-US" dirty="0"/>
              <a:t> </a:t>
            </a:r>
            <a:br>
              <a:rPr lang="en-US" dirty="0"/>
            </a:br>
            <a:r>
              <a:rPr lang="en-US" dirty="0"/>
              <a:t>High Needs Populations</a:t>
            </a:r>
          </a:p>
        </p:txBody>
      </p:sp>
      <p:graphicFrame>
        <p:nvGraphicFramePr>
          <p:cNvPr id="4" name="Content Placeholder 3">
            <a:extLst>
              <a:ext uri="{FF2B5EF4-FFF2-40B4-BE49-F238E27FC236}">
                <a16:creationId xmlns:a16="http://schemas.microsoft.com/office/drawing/2014/main" id="{EE4510F5-9931-40CE-8641-B590A3957AAA}"/>
              </a:ext>
            </a:extLst>
          </p:cNvPr>
          <p:cNvGraphicFramePr>
            <a:graphicFrameLocks noGrp="1"/>
          </p:cNvGraphicFramePr>
          <p:nvPr>
            <p:ph idx="1"/>
            <p:extLst>
              <p:ext uri="{D42A27DB-BD31-4B8C-83A1-F6EECF244321}">
                <p14:modId xmlns:p14="http://schemas.microsoft.com/office/powerpoint/2010/main" val="2087834459"/>
              </p:ext>
            </p:extLst>
          </p:nvPr>
        </p:nvGraphicFramePr>
        <p:xfrm>
          <a:off x="4688732" y="982494"/>
          <a:ext cx="7198468" cy="5077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7344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261BE-254B-4FF1-9619-E66611D8EBC8}"/>
              </a:ext>
            </a:extLst>
          </p:cNvPr>
          <p:cNvSpPr>
            <a:spLocks noGrp="1"/>
          </p:cNvSpPr>
          <p:nvPr>
            <p:ph idx="1"/>
          </p:nvPr>
        </p:nvSpPr>
        <p:spPr>
          <a:xfrm>
            <a:off x="5177479" y="1360364"/>
            <a:ext cx="6361851" cy="4351338"/>
          </a:xfrm>
        </p:spPr>
        <p:txBody>
          <a:bodyPr/>
          <a:lstStyle/>
          <a:p>
            <a:r>
              <a:rPr lang="en-US" dirty="0"/>
              <a:t>Collaborating with trusted community-based partners</a:t>
            </a:r>
          </a:p>
          <a:p>
            <a:r>
              <a:rPr lang="en-US" dirty="0"/>
              <a:t>Identifying barriers for access to service </a:t>
            </a:r>
          </a:p>
          <a:p>
            <a:r>
              <a:rPr lang="en-US" dirty="0"/>
              <a:t>Partnering with community-agencies to integrate LTSAE materials</a:t>
            </a:r>
          </a:p>
          <a:p>
            <a:r>
              <a:rPr lang="en-US" dirty="0"/>
              <a:t>PSAs using radio stations for different ethnic communities </a:t>
            </a:r>
          </a:p>
        </p:txBody>
      </p:sp>
      <p:sp>
        <p:nvSpPr>
          <p:cNvPr id="3" name="Title 2">
            <a:extLst>
              <a:ext uri="{FF2B5EF4-FFF2-40B4-BE49-F238E27FC236}">
                <a16:creationId xmlns:a16="http://schemas.microsoft.com/office/drawing/2014/main" id="{BAD861DB-0517-4B0A-9665-A37780FEE433}"/>
              </a:ext>
            </a:extLst>
          </p:cNvPr>
          <p:cNvSpPr>
            <a:spLocks noGrp="1"/>
          </p:cNvSpPr>
          <p:nvPr>
            <p:ph type="title"/>
          </p:nvPr>
        </p:nvSpPr>
        <p:spPr/>
        <p:txBody>
          <a:bodyPr/>
          <a:lstStyle/>
          <a:p>
            <a:r>
              <a:rPr lang="en-US" dirty="0"/>
              <a:t>How are High Needs Populations Being Reached? </a:t>
            </a:r>
          </a:p>
        </p:txBody>
      </p:sp>
    </p:spTree>
    <p:extLst>
      <p:ext uri="{BB962C8B-B14F-4D97-AF65-F5344CB8AC3E}">
        <p14:creationId xmlns:p14="http://schemas.microsoft.com/office/powerpoint/2010/main" val="4182194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AAC384-99A4-4EF3-B19A-C792980AEC3D}"/>
              </a:ext>
            </a:extLst>
          </p:cNvPr>
          <p:cNvSpPr>
            <a:spLocks noGrp="1"/>
          </p:cNvSpPr>
          <p:nvPr>
            <p:ph idx="1"/>
          </p:nvPr>
        </p:nvSpPr>
        <p:spPr/>
        <p:txBody>
          <a:bodyPr>
            <a:normAutofit fontScale="92500"/>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A2988A"/>
                </a:solidFill>
                <a:effectLst/>
                <a:latin typeface="Calibri" panose="020F0502020204030204" pitchFamily="34" charset="0"/>
                <a:ea typeface="Calibri" panose="020F0502020204030204" pitchFamily="34" charset="0"/>
                <a:cs typeface="Times New Roman" panose="02020603050405020304" pitchFamily="18" charset="0"/>
              </a:rPr>
              <a:t>HI:</a:t>
            </a:r>
            <a:r>
              <a:rPr lang="en-US" sz="2800" dirty="0">
                <a:solidFill>
                  <a:srgbClr val="76AE99"/>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5A4099"/>
                </a:solidFill>
                <a:effectLst/>
                <a:latin typeface="Calibri" panose="020F0502020204030204" pitchFamily="34" charset="0"/>
                <a:ea typeface="Calibri" panose="020F0502020204030204" pitchFamily="34" charset="0"/>
                <a:cs typeface="Times New Roman" panose="02020603050405020304" pitchFamily="18" charset="0"/>
              </a:rPr>
              <a:t>Using the </a:t>
            </a:r>
            <a:r>
              <a:rPr lang="en-US" sz="2800" i="1" dirty="0">
                <a:solidFill>
                  <a:srgbClr val="76AE99"/>
                </a:solidFill>
                <a:effectLst/>
                <a:latin typeface="Calibri" panose="020F0502020204030204" pitchFamily="34" charset="0"/>
                <a:ea typeface="Calibri" panose="020F0502020204030204" pitchFamily="34" charset="0"/>
                <a:cs typeface="Times New Roman" panose="02020603050405020304" pitchFamily="18" charset="0"/>
              </a:rPr>
              <a:t>Survey of Well-Being for Young Children </a:t>
            </a:r>
            <a:r>
              <a:rPr lang="en-US" sz="2800" dirty="0">
                <a:solidFill>
                  <a:srgbClr val="5A4099"/>
                </a:solidFill>
                <a:effectLst/>
                <a:latin typeface="Calibri" panose="020F0502020204030204" pitchFamily="34" charset="0"/>
                <a:ea typeface="Calibri" panose="020F0502020204030204" pitchFamily="34" charset="0"/>
                <a:cs typeface="Times New Roman" panose="02020603050405020304" pitchFamily="18" charset="0"/>
              </a:rPr>
              <a:t>to assess for resiliency needs </a:t>
            </a:r>
          </a:p>
          <a:p>
            <a:pPr marL="342900" marR="0" lvl="0" indent="-342900">
              <a:lnSpc>
                <a:spcPct val="107000"/>
              </a:lnSpc>
              <a:spcBef>
                <a:spcPts val="0"/>
              </a:spcBef>
              <a:spcAft>
                <a:spcPts val="800"/>
              </a:spcAft>
              <a:buFont typeface="Symbol" panose="05050102010706020507" pitchFamily="18" charset="2"/>
              <a:buChar char=""/>
            </a:pPr>
            <a:r>
              <a:rPr lang="en-US" sz="2800" b="1" dirty="0">
                <a:solidFill>
                  <a:srgbClr val="A2988A"/>
                </a:solidFill>
                <a:effectLst/>
                <a:latin typeface="Calibri" panose="020F0502020204030204" pitchFamily="34" charset="0"/>
                <a:ea typeface="Calibri" panose="020F0502020204030204" pitchFamily="34" charset="0"/>
                <a:cs typeface="Times New Roman" panose="02020603050405020304" pitchFamily="18" charset="0"/>
              </a:rPr>
              <a:t>VT:</a:t>
            </a:r>
            <a:r>
              <a:rPr lang="en-US" sz="2800" dirty="0">
                <a:solidFill>
                  <a:srgbClr val="A2988A"/>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5A4099"/>
                </a:solidFill>
                <a:effectLst/>
                <a:latin typeface="Calibri" panose="020F0502020204030204" pitchFamily="34" charset="0"/>
                <a:ea typeface="Calibri" panose="020F0502020204030204" pitchFamily="34" charset="0"/>
                <a:cs typeface="Times New Roman" panose="02020603050405020304" pitchFamily="18" charset="0"/>
              </a:rPr>
              <a:t>Using a state-wide framework on resiliency developed with partners from across their early childhood system </a:t>
            </a:r>
            <a:endParaRPr lang="en-US" sz="2800" dirty="0">
              <a:solidFill>
                <a:srgbClr val="5A4099"/>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dirty="0">
                <a:solidFill>
                  <a:srgbClr val="A2988A"/>
                </a:solidFill>
                <a:effectLst/>
                <a:latin typeface="Calibri" panose="020F0502020204030204" pitchFamily="34" charset="0"/>
                <a:ea typeface="Calibri" panose="020F0502020204030204" pitchFamily="34" charset="0"/>
                <a:cs typeface="Times New Roman" panose="02020603050405020304" pitchFamily="18" charset="0"/>
              </a:rPr>
              <a:t>NC:</a:t>
            </a:r>
            <a:r>
              <a:rPr lang="en-US" sz="2800" dirty="0">
                <a:solidFill>
                  <a:srgbClr val="A2988A"/>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5A4099"/>
                </a:solidFill>
                <a:effectLst/>
                <a:latin typeface="Calibri" panose="020F0502020204030204" pitchFamily="34" charset="0"/>
                <a:ea typeface="Calibri" panose="020F0502020204030204" pitchFamily="34" charset="0"/>
                <a:cs typeface="Times New Roman" panose="02020603050405020304" pitchFamily="18" charset="0"/>
              </a:rPr>
              <a:t>State-wide conference on infant and early childhood mental health for infant/toddler specialists</a:t>
            </a:r>
            <a:endParaRPr lang="en-US" sz="2800" dirty="0">
              <a:solidFill>
                <a:srgbClr val="5A4099"/>
              </a:solidFill>
            </a:endParaRPr>
          </a:p>
          <a:p>
            <a:endParaRPr lang="en-US" dirty="0"/>
          </a:p>
          <a:p>
            <a:endParaRPr lang="en-US" dirty="0"/>
          </a:p>
        </p:txBody>
      </p:sp>
      <p:sp>
        <p:nvSpPr>
          <p:cNvPr id="3" name="Title 2">
            <a:extLst>
              <a:ext uri="{FF2B5EF4-FFF2-40B4-BE49-F238E27FC236}">
                <a16:creationId xmlns:a16="http://schemas.microsoft.com/office/drawing/2014/main" id="{7D94C5F5-6CA4-48B3-8009-70AEEB75544F}"/>
              </a:ext>
            </a:extLst>
          </p:cNvPr>
          <p:cNvSpPr>
            <a:spLocks noGrp="1"/>
          </p:cNvSpPr>
          <p:nvPr>
            <p:ph type="title"/>
          </p:nvPr>
        </p:nvSpPr>
        <p:spPr>
          <a:xfrm>
            <a:off x="329152" y="1162564"/>
            <a:ext cx="3912910" cy="4169805"/>
          </a:xfrm>
        </p:spPr>
        <p:txBody>
          <a:bodyPr>
            <a:normAutofit/>
          </a:bodyPr>
          <a:lstStyle/>
          <a:p>
            <a:pPr marL="0" marR="0" indent="0">
              <a:lnSpc>
                <a:spcPct val="107000"/>
              </a:lnSpc>
              <a:spcBef>
                <a:spcPts val="0"/>
              </a:spcBef>
              <a:spcAft>
                <a:spcPts val="800"/>
              </a:spcAft>
              <a:buNone/>
            </a:pPr>
            <a:r>
              <a:rPr lang="en-US" sz="4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Goal 4:</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44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Strategies to Improve Resiliency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348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79A5-83C9-41CB-B97A-68BE58BC514D}"/>
              </a:ext>
            </a:extLst>
          </p:cNvPr>
          <p:cNvSpPr>
            <a:spLocks noGrp="1"/>
          </p:cNvSpPr>
          <p:nvPr>
            <p:ph type="ctrTitle"/>
          </p:nvPr>
        </p:nvSpPr>
        <p:spPr>
          <a:xfrm>
            <a:off x="3289300" y="2436828"/>
            <a:ext cx="5613400" cy="1298083"/>
          </a:xfrm>
        </p:spPr>
        <p:txBody>
          <a:bodyPr/>
          <a:lstStyle/>
          <a:p>
            <a:r>
              <a:rPr lang="en-US" dirty="0"/>
              <a:t>Questions? </a:t>
            </a:r>
          </a:p>
        </p:txBody>
      </p:sp>
    </p:spTree>
    <p:extLst>
      <p:ext uri="{BB962C8B-B14F-4D97-AF65-F5344CB8AC3E}">
        <p14:creationId xmlns:p14="http://schemas.microsoft.com/office/powerpoint/2010/main" val="173959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46D7F7-CD8E-470B-A7D0-43C60166195B}"/>
              </a:ext>
            </a:extLst>
          </p:cNvPr>
          <p:cNvSpPr>
            <a:spLocks noGrp="1"/>
          </p:cNvSpPr>
          <p:nvPr>
            <p:ph idx="1"/>
          </p:nvPr>
        </p:nvSpPr>
        <p:spPr>
          <a:xfrm>
            <a:off x="4847541" y="1577180"/>
            <a:ext cx="6719148" cy="4351338"/>
          </a:xfrm>
        </p:spPr>
        <p:txBody>
          <a:bodyPr/>
          <a:lstStyle/>
          <a:p>
            <a:r>
              <a:rPr lang="en-US" dirty="0"/>
              <a:t>Overview of CDC’s “Learn the Signs. Act Early.” (LTSAE)</a:t>
            </a:r>
          </a:p>
          <a:p>
            <a:r>
              <a:rPr lang="en-US" dirty="0"/>
              <a:t>The Early Identification Model </a:t>
            </a:r>
          </a:p>
          <a:p>
            <a:r>
              <a:rPr lang="en-US" dirty="0"/>
              <a:t>The Act Early Response to COVID-19 Project </a:t>
            </a:r>
          </a:p>
          <a:p>
            <a:r>
              <a:rPr lang="en-US" dirty="0"/>
              <a:t>Question and Answer </a:t>
            </a:r>
          </a:p>
        </p:txBody>
      </p:sp>
      <p:sp>
        <p:nvSpPr>
          <p:cNvPr id="3" name="Title 2">
            <a:extLst>
              <a:ext uri="{FF2B5EF4-FFF2-40B4-BE49-F238E27FC236}">
                <a16:creationId xmlns:a16="http://schemas.microsoft.com/office/drawing/2014/main" id="{207223EC-F29B-4F48-A1C6-6718999A39A0}"/>
              </a:ext>
            </a:extLst>
          </p:cNvPr>
          <p:cNvSpPr>
            <a:spLocks noGrp="1"/>
          </p:cNvSpPr>
          <p:nvPr>
            <p:ph type="title"/>
          </p:nvPr>
        </p:nvSpPr>
        <p:spPr/>
        <p:txBody>
          <a:bodyPr/>
          <a:lstStyle/>
          <a:p>
            <a:r>
              <a:rPr lang="en-US" dirty="0"/>
              <a:t>Agenda </a:t>
            </a:r>
          </a:p>
        </p:txBody>
      </p:sp>
    </p:spTree>
    <p:extLst>
      <p:ext uri="{BB962C8B-B14F-4D97-AF65-F5344CB8AC3E}">
        <p14:creationId xmlns:p14="http://schemas.microsoft.com/office/powerpoint/2010/main" val="4265364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a:extLst>
              <a:ext uri="{FF2B5EF4-FFF2-40B4-BE49-F238E27FC236}">
                <a16:creationId xmlns:a16="http://schemas.microsoft.com/office/drawing/2014/main" id="{5A73510B-030A-BA41-9054-E350B9FD55D6}"/>
              </a:ext>
            </a:extLst>
          </p:cNvPr>
          <p:cNvSpPr>
            <a:spLocks noGrp="1"/>
          </p:cNvSpPr>
          <p:nvPr>
            <p:ph type="ctrTitle"/>
          </p:nvPr>
        </p:nvSpPr>
        <p:spPr>
          <a:xfrm>
            <a:off x="5250029" y="1655849"/>
            <a:ext cx="6380205" cy="1773151"/>
          </a:xfrm>
        </p:spPr>
        <p:txBody>
          <a:bodyPr>
            <a:normAutofit/>
          </a:bodyPr>
          <a:lstStyle/>
          <a:p>
            <a:r>
              <a:rPr lang="en-US" dirty="0"/>
              <a:t>Act Early Response to COVID-19 </a:t>
            </a:r>
          </a:p>
        </p:txBody>
      </p:sp>
      <p:sp>
        <p:nvSpPr>
          <p:cNvPr id="4" name="Subtitle 2">
            <a:extLst>
              <a:ext uri="{FF2B5EF4-FFF2-40B4-BE49-F238E27FC236}">
                <a16:creationId xmlns:a16="http://schemas.microsoft.com/office/drawing/2014/main" id="{D5DBEF81-1247-423F-A36A-806429019425}"/>
              </a:ext>
            </a:extLst>
          </p:cNvPr>
          <p:cNvSpPr txBox="1">
            <a:spLocks/>
          </p:cNvSpPr>
          <p:nvPr/>
        </p:nvSpPr>
        <p:spPr>
          <a:xfrm>
            <a:off x="3893270" y="3800898"/>
            <a:ext cx="7831232" cy="24207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Betsey Howe    </a:t>
            </a:r>
            <a:r>
              <a:rPr lang="en-US" dirty="0">
                <a:hlinkClick r:id="rId2"/>
              </a:rPr>
              <a:t>ehowe@aucd.org</a:t>
            </a:r>
            <a:r>
              <a:rPr lang="en-US" dirty="0"/>
              <a:t> </a:t>
            </a:r>
          </a:p>
          <a:p>
            <a:r>
              <a:rPr lang="en-US" dirty="0"/>
              <a:t>Karnesha Slaughter    </a:t>
            </a:r>
            <a:r>
              <a:rPr lang="en-US" dirty="0">
                <a:hlinkClick r:id="rId3"/>
              </a:rPr>
              <a:t>lio8@cdc.gov</a:t>
            </a:r>
            <a:r>
              <a:rPr lang="en-US" dirty="0"/>
              <a:t> </a:t>
            </a:r>
          </a:p>
          <a:p>
            <a:r>
              <a:rPr lang="en-US" dirty="0"/>
              <a:t> </a:t>
            </a:r>
          </a:p>
        </p:txBody>
      </p:sp>
      <p:sp>
        <p:nvSpPr>
          <p:cNvPr id="2" name="Rectangle 1">
            <a:extLst>
              <a:ext uri="{FF2B5EF4-FFF2-40B4-BE49-F238E27FC236}">
                <a16:creationId xmlns:a16="http://schemas.microsoft.com/office/drawing/2014/main" id="{9D8A1057-3B2C-4B0F-B56E-0E90DEE8C0C9}"/>
              </a:ext>
            </a:extLst>
          </p:cNvPr>
          <p:cNvSpPr/>
          <p:nvPr/>
        </p:nvSpPr>
        <p:spPr>
          <a:xfrm>
            <a:off x="2743200" y="5519540"/>
            <a:ext cx="5377543" cy="830997"/>
          </a:xfrm>
          <a:prstGeom prst="rect">
            <a:avLst/>
          </a:prstGeom>
        </p:spPr>
        <p:txBody>
          <a:bodyPr wrap="square">
            <a:spAutoFit/>
          </a:bodyPr>
          <a:lstStyle/>
          <a:p>
            <a:r>
              <a:rPr lang="en-US" sz="1600" dirty="0">
                <a:solidFill>
                  <a:schemeClr val="accent4">
                    <a:lumMod val="50000"/>
                  </a:schemeClr>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29142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EE95-1893-4E50-BB2D-F94E813887CF}"/>
              </a:ext>
            </a:extLst>
          </p:cNvPr>
          <p:cNvSpPr>
            <a:spLocks noGrp="1"/>
          </p:cNvSpPr>
          <p:nvPr>
            <p:ph type="ctrTitle"/>
          </p:nvPr>
        </p:nvSpPr>
        <p:spPr>
          <a:xfrm>
            <a:off x="772997" y="2288357"/>
            <a:ext cx="10510887" cy="2281286"/>
          </a:xfrm>
        </p:spPr>
        <p:txBody>
          <a:bodyPr>
            <a:normAutofit fontScale="90000"/>
          </a:bodyPr>
          <a:lstStyle/>
          <a:p>
            <a:r>
              <a:rPr lang="en-US" sz="4400" dirty="0"/>
              <a:t>“Learn the Signs. Act Early.” (LTSAE)</a:t>
            </a:r>
            <a:br>
              <a:rPr lang="en-US" sz="4400" dirty="0"/>
            </a:br>
            <a:r>
              <a:rPr lang="en-US" sz="4400" dirty="0"/>
              <a:t>&amp; </a:t>
            </a:r>
            <a:br>
              <a:rPr lang="en-US" sz="4400" dirty="0"/>
            </a:br>
            <a:r>
              <a:rPr lang="en-US" sz="4400" dirty="0"/>
              <a:t>Early Identification of Young Children with Developmental Disabilities, Including Autism </a:t>
            </a:r>
          </a:p>
        </p:txBody>
      </p:sp>
    </p:spTree>
    <p:extLst>
      <p:ext uri="{BB962C8B-B14F-4D97-AF65-F5344CB8AC3E}">
        <p14:creationId xmlns:p14="http://schemas.microsoft.com/office/powerpoint/2010/main" val="287845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3CB32915-DFBF-408B-9B78-66B3E0552C7D}"/>
              </a:ext>
            </a:extLst>
          </p:cNvPr>
          <p:cNvSpPr>
            <a:spLocks noGrp="1" noChangeArrowheads="1"/>
          </p:cNvSpPr>
          <p:nvPr>
            <p:ph idx="1"/>
          </p:nvPr>
        </p:nvSpPr>
        <p:spPr>
          <a:xfrm>
            <a:off x="4719918" y="1035424"/>
            <a:ext cx="7153835" cy="4676278"/>
          </a:xfrm>
        </p:spPr>
        <p:txBody>
          <a:bodyPr>
            <a:normAutofit lnSpcReduction="10000"/>
          </a:bodyPr>
          <a:lstStyle/>
          <a:p>
            <a:pPr eaLnBrk="1" hangingPunct="1"/>
            <a:r>
              <a:rPr lang="en-US" altLang="en-US" dirty="0"/>
              <a:t>About 1 in 54 children has autism spectrum disorder </a:t>
            </a:r>
            <a:r>
              <a:rPr lang="en-US" altLang="en-US" sz="2200" dirty="0"/>
              <a:t>(</a:t>
            </a:r>
            <a:r>
              <a:rPr lang="en-US" altLang="en-US" sz="2200" dirty="0" err="1"/>
              <a:t>Maenner</a:t>
            </a:r>
            <a:r>
              <a:rPr lang="en-US" altLang="en-US" sz="2200" dirty="0"/>
              <a:t> et al., 2020)</a:t>
            </a:r>
          </a:p>
          <a:p>
            <a:pPr eaLnBrk="1" hangingPunct="1"/>
            <a:r>
              <a:rPr lang="en-US" altLang="en-US" dirty="0"/>
              <a:t>About 1 in 6 children aged 3-17 has a developmental disability </a:t>
            </a:r>
            <a:r>
              <a:rPr lang="en-US" altLang="en-US" sz="2400" dirty="0"/>
              <a:t>(</a:t>
            </a:r>
            <a:r>
              <a:rPr lang="en-US" altLang="en-US" sz="2400" dirty="0" err="1"/>
              <a:t>Zablotsky</a:t>
            </a:r>
            <a:r>
              <a:rPr lang="en-US" altLang="en-US" sz="2400" dirty="0"/>
              <a:t> et al., 2019)</a:t>
            </a:r>
          </a:p>
          <a:p>
            <a:pPr eaLnBrk="1" hangingPunct="1"/>
            <a:r>
              <a:rPr lang="en-US" altLang="en-US" dirty="0"/>
              <a:t>ASD can be diagnosed as early as 18 months, yet the average age for ASD diagnosis is &gt; 4 years of age </a:t>
            </a:r>
            <a:r>
              <a:rPr lang="en-US" altLang="en-US" sz="2400" dirty="0"/>
              <a:t>(</a:t>
            </a:r>
            <a:r>
              <a:rPr lang="en-US" altLang="en-US" sz="2400" dirty="0" err="1"/>
              <a:t>Maenner</a:t>
            </a:r>
            <a:r>
              <a:rPr lang="en-US" altLang="en-US" sz="2400" dirty="0"/>
              <a:t> et al., 2020)</a:t>
            </a:r>
          </a:p>
          <a:p>
            <a:pPr eaLnBrk="1" hangingPunct="1"/>
            <a:r>
              <a:rPr lang="en-US" altLang="en-US" dirty="0"/>
              <a:t>Many children do not benefit from early intervention; for example, in one study only 10% of children received services by 24 months  </a:t>
            </a:r>
            <a:r>
              <a:rPr lang="en-US" altLang="en-US" sz="2400" dirty="0"/>
              <a:t>(Rosenberg, Zhang, &amp; Robinson, 2008)</a:t>
            </a:r>
          </a:p>
        </p:txBody>
      </p:sp>
      <p:sp>
        <p:nvSpPr>
          <p:cNvPr id="2" name="Title 1">
            <a:extLst>
              <a:ext uri="{FF2B5EF4-FFF2-40B4-BE49-F238E27FC236}">
                <a16:creationId xmlns:a16="http://schemas.microsoft.com/office/drawing/2014/main" id="{8A09D28A-B3D1-4FB0-91B4-D1DB54015D5B}"/>
              </a:ext>
            </a:extLst>
          </p:cNvPr>
          <p:cNvSpPr>
            <a:spLocks noGrp="1"/>
          </p:cNvSpPr>
          <p:nvPr>
            <p:ph type="title"/>
          </p:nvPr>
        </p:nvSpPr>
        <p:spPr/>
        <p:txBody>
          <a:bodyPr rtlCol="0">
            <a:normAutofit/>
          </a:bodyPr>
          <a:lstStyle/>
          <a:p>
            <a:pPr>
              <a:defRPr/>
            </a:pPr>
            <a:r>
              <a:rPr sz="3200"/>
              <a:t>Why “Learn the Signs. Act Early.”?</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3">
            <a:extLst>
              <a:ext uri="{FF2B5EF4-FFF2-40B4-BE49-F238E27FC236}">
                <a16:creationId xmlns:a16="http://schemas.microsoft.com/office/drawing/2014/main" id="{937D23F1-2BFC-4E9F-A1C9-6CCD7B132F3C}"/>
              </a:ext>
            </a:extLst>
          </p:cNvPr>
          <p:cNvSpPr>
            <a:spLocks noGrp="1" noChangeArrowheads="1"/>
          </p:cNvSpPr>
          <p:nvPr>
            <p:ph idx="1"/>
          </p:nvPr>
        </p:nvSpPr>
        <p:spPr>
          <a:xfrm>
            <a:off x="5181600" y="1242457"/>
            <a:ext cx="6096000" cy="4525962"/>
          </a:xfrm>
        </p:spPr>
        <p:txBody>
          <a:bodyPr/>
          <a:lstStyle/>
          <a:p>
            <a:pPr marL="0" indent="0">
              <a:buNone/>
            </a:pPr>
            <a:r>
              <a:rPr lang="en-US" altLang="en-US" dirty="0"/>
              <a:t>To improve early identification of developmental delays and disabilities, including autism, by increasing </a:t>
            </a:r>
            <a:r>
              <a:rPr lang="en-US" altLang="en-US" b="1" dirty="0"/>
              <a:t>parent-engaged developmental monitoring </a:t>
            </a:r>
            <a:r>
              <a:rPr lang="en-US" altLang="en-US" dirty="0"/>
              <a:t>so children and their families can get the early services and support they need. </a:t>
            </a:r>
          </a:p>
        </p:txBody>
      </p:sp>
      <p:sp>
        <p:nvSpPr>
          <p:cNvPr id="2" name="Title 1">
            <a:extLst>
              <a:ext uri="{FF2B5EF4-FFF2-40B4-BE49-F238E27FC236}">
                <a16:creationId xmlns:a16="http://schemas.microsoft.com/office/drawing/2014/main" id="{71210E6D-483E-4AA1-915A-B7AFEDE95D3F}"/>
              </a:ext>
            </a:extLst>
          </p:cNvPr>
          <p:cNvSpPr>
            <a:spLocks noGrp="1"/>
          </p:cNvSpPr>
          <p:nvPr>
            <p:ph type="title"/>
          </p:nvPr>
        </p:nvSpPr>
        <p:spPr>
          <a:xfrm>
            <a:off x="161366" y="1102659"/>
            <a:ext cx="4212672" cy="1748117"/>
          </a:xfrm>
        </p:spPr>
        <p:txBody>
          <a:bodyPr rtlCol="0">
            <a:normAutofit/>
          </a:bodyPr>
          <a:lstStyle/>
          <a:p>
            <a:pPr>
              <a:defRPr/>
            </a:pPr>
            <a:r>
              <a:rPr sz="3200" dirty="0"/>
              <a:t>"Learn the Signs. </a:t>
            </a:r>
            <a:br>
              <a:rPr lang="en-US" sz="3200" dirty="0"/>
            </a:br>
            <a:r>
              <a:rPr sz="3200" dirty="0"/>
              <a:t>Act Early." Mission</a:t>
            </a:r>
            <a:br>
              <a:rPr lang="en-US" sz="3200" dirty="0"/>
            </a:br>
            <a:r>
              <a:rPr lang="en-US" sz="2200" dirty="0"/>
              <a:t>http://www.cdc.gov/ActEarly</a:t>
            </a:r>
            <a:endParaRPr sz="2200" dirty="0"/>
          </a:p>
        </p:txBody>
      </p:sp>
      <p:sp>
        <p:nvSpPr>
          <p:cNvPr id="6" name="TextBox 5">
            <a:extLst>
              <a:ext uri="{FF2B5EF4-FFF2-40B4-BE49-F238E27FC236}">
                <a16:creationId xmlns:a16="http://schemas.microsoft.com/office/drawing/2014/main" id="{E98CA85E-95CB-496A-B658-9481D9C59BC9}"/>
              </a:ext>
            </a:extLst>
          </p:cNvPr>
          <p:cNvSpPr txBox="1"/>
          <p:nvPr/>
        </p:nvSpPr>
        <p:spPr>
          <a:xfrm>
            <a:off x="8229600" y="6362700"/>
            <a:ext cx="2438400" cy="338138"/>
          </a:xfrm>
          <a:prstGeom prst="rect">
            <a:avLst/>
          </a:prstGeom>
          <a:noFill/>
        </p:spPr>
        <p:txBody>
          <a:bodyPr>
            <a:spAutoFit/>
          </a:bodyPr>
          <a:lstStyle/>
          <a:p>
            <a:pPr algn="ctr">
              <a:defRPr/>
            </a:pPr>
            <a:r>
              <a:rPr lang="en-US" sz="1600">
                <a:solidFill>
                  <a:schemeClr val="tx1">
                    <a:lumMod val="65000"/>
                    <a:lumOff val="35000"/>
                  </a:schemeClr>
                </a:solidFill>
              </a:rPr>
              <a:t>www.cdc.gov/ActEarly</a:t>
            </a:r>
          </a:p>
        </p:txBody>
      </p:sp>
      <p:pic>
        <p:nvPicPr>
          <p:cNvPr id="4" name="Picture 3">
            <a:extLst>
              <a:ext uri="{FF2B5EF4-FFF2-40B4-BE49-F238E27FC236}">
                <a16:creationId xmlns:a16="http://schemas.microsoft.com/office/drawing/2014/main" id="{F7AD2E9E-178F-4540-9E12-654C8BB6F368}"/>
              </a:ext>
            </a:extLst>
          </p:cNvPr>
          <p:cNvPicPr>
            <a:picLocks noChangeAspect="1"/>
          </p:cNvPicPr>
          <p:nvPr/>
        </p:nvPicPr>
        <p:blipFill>
          <a:blip r:embed="rId3"/>
          <a:stretch>
            <a:fillRect/>
          </a:stretch>
        </p:blipFill>
        <p:spPr>
          <a:xfrm>
            <a:off x="546754" y="3051312"/>
            <a:ext cx="3584825" cy="2385391"/>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E78361-F5D0-4AAF-8BAA-E1FF61D1F8EA}"/>
              </a:ext>
            </a:extLst>
          </p:cNvPr>
          <p:cNvSpPr>
            <a:spLocks noGrp="1" noChangeArrowheads="1"/>
          </p:cNvSpPr>
          <p:nvPr>
            <p:ph idx="1"/>
          </p:nvPr>
        </p:nvSpPr>
        <p:spPr>
          <a:xfrm>
            <a:off x="5335570" y="1308165"/>
            <a:ext cx="6353666" cy="4241670"/>
          </a:xfrm>
        </p:spPr>
        <p:txBody>
          <a:bodyPr>
            <a:normAutofit fontScale="85000" lnSpcReduction="10000"/>
          </a:bodyPr>
          <a:lstStyle/>
          <a:p>
            <a:pPr marL="0" indent="0" algn="ctr">
              <a:buNone/>
            </a:pPr>
            <a:r>
              <a:rPr lang="en-US" altLang="en-US" sz="3200" dirty="0"/>
              <a:t>Helping parents and other care providers </a:t>
            </a:r>
            <a:br>
              <a:rPr lang="en-US" altLang="en-US" sz="3200" dirty="0"/>
            </a:br>
            <a:r>
              <a:rPr lang="en-US" altLang="en-US" sz="3200" b="1" dirty="0">
                <a:solidFill>
                  <a:srgbClr val="26AB84"/>
                </a:solidFill>
              </a:rPr>
              <a:t>learn the signs </a:t>
            </a:r>
            <a:r>
              <a:rPr lang="en-US" altLang="en-US" sz="3200" dirty="0"/>
              <a:t>of typical development and </a:t>
            </a:r>
            <a:br>
              <a:rPr lang="en-US" altLang="en-US" sz="3200" dirty="0"/>
            </a:br>
            <a:r>
              <a:rPr lang="en-US" altLang="en-US" sz="3200" b="1" dirty="0">
                <a:solidFill>
                  <a:srgbClr val="26AB84"/>
                </a:solidFill>
              </a:rPr>
              <a:t>act early </a:t>
            </a:r>
            <a:r>
              <a:rPr lang="en-US" altLang="en-US" sz="3200" dirty="0"/>
              <a:t>on concerns.</a:t>
            </a:r>
          </a:p>
          <a:p>
            <a:pPr marL="0" indent="0" algn="ctr">
              <a:buNone/>
            </a:pPr>
            <a:r>
              <a:rPr lang="en-US" altLang="en-US" sz="3200" dirty="0"/>
              <a:t>-----------------------------------------</a:t>
            </a:r>
          </a:p>
          <a:p>
            <a:pPr marL="0" indent="0" algn="ctr">
              <a:buNone/>
            </a:pPr>
            <a:br>
              <a:rPr lang="en-US" altLang="en-US" dirty="0"/>
            </a:br>
            <a:r>
              <a:rPr lang="en-US" altLang="en-US" dirty="0"/>
              <a:t>Signs of typical development=  </a:t>
            </a:r>
          </a:p>
          <a:p>
            <a:pPr marL="0" indent="0" algn="ctr">
              <a:buNone/>
            </a:pPr>
            <a:r>
              <a:rPr lang="en-US" altLang="en-US" b="1" dirty="0">
                <a:solidFill>
                  <a:srgbClr val="26AB84"/>
                </a:solidFill>
              </a:rPr>
              <a:t>MILESTONES</a:t>
            </a:r>
            <a:endParaRPr lang="en-US" altLang="en-US" dirty="0">
              <a:solidFill>
                <a:srgbClr val="26AB84"/>
              </a:solidFill>
            </a:endParaRPr>
          </a:p>
          <a:p>
            <a:pPr marL="0" indent="0" algn="ctr">
              <a:buNone/>
            </a:pPr>
            <a:r>
              <a:rPr lang="en-US" altLang="en-US" dirty="0"/>
              <a:t>Act Early= </a:t>
            </a:r>
          </a:p>
          <a:p>
            <a:pPr marL="0" indent="0" algn="ctr">
              <a:buNone/>
            </a:pPr>
            <a:r>
              <a:rPr lang="en-US" altLang="en-US" b="1" dirty="0">
                <a:solidFill>
                  <a:srgbClr val="26AB84"/>
                </a:solidFill>
              </a:rPr>
              <a:t>Talk with the doctor, ask for screening.</a:t>
            </a:r>
          </a:p>
          <a:p>
            <a:pPr marL="0" indent="0" algn="ctr">
              <a:buNone/>
            </a:pPr>
            <a:r>
              <a:rPr lang="en-US" altLang="en-US" b="1" dirty="0">
                <a:solidFill>
                  <a:srgbClr val="26AB84"/>
                </a:solidFill>
              </a:rPr>
              <a:t>Get referral to specialist and connect with early intervention.</a:t>
            </a:r>
          </a:p>
        </p:txBody>
      </p:sp>
      <p:sp>
        <p:nvSpPr>
          <p:cNvPr id="3" name="Title 2">
            <a:extLst>
              <a:ext uri="{FF2B5EF4-FFF2-40B4-BE49-F238E27FC236}">
                <a16:creationId xmlns:a16="http://schemas.microsoft.com/office/drawing/2014/main" id="{042B8BF2-D088-4B90-B906-CBA47573CAEC}"/>
              </a:ext>
            </a:extLst>
          </p:cNvPr>
          <p:cNvSpPr>
            <a:spLocks noGrp="1"/>
          </p:cNvSpPr>
          <p:nvPr>
            <p:ph type="title"/>
          </p:nvPr>
        </p:nvSpPr>
        <p:spPr/>
        <p:txBody>
          <a:bodyPr rtlCol="0"/>
          <a:lstStyle/>
          <a:p>
            <a:pPr>
              <a:defRPr/>
            </a:pPr>
            <a:r>
              <a:rPr sz="4800"/>
              <a:t>Simply put…</a:t>
            </a:r>
          </a:p>
        </p:txBody>
      </p:sp>
    </p:spTree>
    <p:extLst>
      <p:ext uri="{BB962C8B-B14F-4D97-AF65-F5344CB8AC3E}">
        <p14:creationId xmlns:p14="http://schemas.microsoft.com/office/powerpoint/2010/main" val="405531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1D366-3F43-4211-8A6C-81AE8D6F6273}"/>
              </a:ext>
            </a:extLst>
          </p:cNvPr>
          <p:cNvSpPr>
            <a:spLocks noGrp="1"/>
          </p:cNvSpPr>
          <p:nvPr>
            <p:ph type="title"/>
          </p:nvPr>
        </p:nvSpPr>
        <p:spPr>
          <a:xfrm>
            <a:off x="838200" y="1344097"/>
            <a:ext cx="3432243" cy="4169805"/>
          </a:xfrm>
        </p:spPr>
        <p:txBody>
          <a:bodyPr/>
          <a:lstStyle/>
          <a:p>
            <a:r>
              <a:rPr lang="en-US" dirty="0"/>
              <a:t>What is Early Identification?</a:t>
            </a:r>
          </a:p>
        </p:txBody>
      </p:sp>
      <p:graphicFrame>
        <p:nvGraphicFramePr>
          <p:cNvPr id="7" name="Content Placeholder 6">
            <a:extLst>
              <a:ext uri="{FF2B5EF4-FFF2-40B4-BE49-F238E27FC236}">
                <a16:creationId xmlns:a16="http://schemas.microsoft.com/office/drawing/2014/main" id="{9D733FF4-6414-4FC9-A268-8566E1F70DB1}"/>
              </a:ext>
            </a:extLst>
          </p:cNvPr>
          <p:cNvGraphicFramePr>
            <a:graphicFrameLocks noGrp="1"/>
          </p:cNvGraphicFramePr>
          <p:nvPr>
            <p:ph idx="1"/>
            <p:extLst>
              <p:ext uri="{D42A27DB-BD31-4B8C-83A1-F6EECF244321}">
                <p14:modId xmlns:p14="http://schemas.microsoft.com/office/powerpoint/2010/main" val="149963590"/>
              </p:ext>
            </p:extLst>
          </p:nvPr>
        </p:nvGraphicFramePr>
        <p:xfrm>
          <a:off x="4628561" y="1055801"/>
          <a:ext cx="7456601" cy="4911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4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158BC9-2534-4B99-81CA-24D5783444AA}"/>
              </a:ext>
            </a:extLst>
          </p:cNvPr>
          <p:cNvPicPr/>
          <p:nvPr/>
        </p:nvPicPr>
        <p:blipFill rotWithShape="1">
          <a:blip r:embed="rId2">
            <a:extLst>
              <a:ext uri="{28A0092B-C50C-407E-A947-70E740481C1C}">
                <a14:useLocalDpi xmlns:a14="http://schemas.microsoft.com/office/drawing/2010/main" val="0"/>
              </a:ext>
            </a:extLst>
          </a:blip>
          <a:srcRect l="2563"/>
          <a:stretch/>
        </p:blipFill>
        <p:spPr bwMode="auto">
          <a:xfrm>
            <a:off x="4596138" y="913764"/>
            <a:ext cx="7595861" cy="5868036"/>
          </a:xfrm>
          <a:prstGeom prst="rect">
            <a:avLst/>
          </a:prstGeom>
          <a:noFill/>
          <a:ln>
            <a:noFill/>
          </a:ln>
        </p:spPr>
      </p:pic>
      <p:sp>
        <p:nvSpPr>
          <p:cNvPr id="17" name="Title 2">
            <a:extLst>
              <a:ext uri="{FF2B5EF4-FFF2-40B4-BE49-F238E27FC236}">
                <a16:creationId xmlns:a16="http://schemas.microsoft.com/office/drawing/2014/main" id="{1B16574D-A371-4366-A8EA-5004D0775CB0}"/>
              </a:ext>
            </a:extLst>
          </p:cNvPr>
          <p:cNvSpPr>
            <a:spLocks noGrp="1"/>
          </p:cNvSpPr>
          <p:nvPr>
            <p:ph type="title"/>
          </p:nvPr>
        </p:nvSpPr>
        <p:spPr>
          <a:xfrm>
            <a:off x="838200" y="1344097"/>
            <a:ext cx="3239529" cy="4169805"/>
          </a:xfrm>
        </p:spPr>
        <p:txBody>
          <a:bodyPr/>
          <a:lstStyle/>
          <a:p>
            <a:r>
              <a:rPr lang="en-US" dirty="0"/>
              <a:t>The 4-Steps of Early Identification</a:t>
            </a:r>
          </a:p>
        </p:txBody>
      </p:sp>
    </p:spTree>
    <p:extLst>
      <p:ext uri="{BB962C8B-B14F-4D97-AF65-F5344CB8AC3E}">
        <p14:creationId xmlns:p14="http://schemas.microsoft.com/office/powerpoint/2010/main" val="152571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2,952725169,P:\CDC\Act Early\Ambassador Project\Cohort 4\Check-In Webinars\May\May 2015 Bi-Monthly Check In_pptx\Media.ppcx"/>
</p:tagLst>
</file>

<file path=ppt/theme/theme1.xml><?xml version="1.0" encoding="utf-8"?>
<a:theme xmlns:a="http://schemas.openxmlformats.org/drawingml/2006/main" name="Office Theme">
  <a:themeElements>
    <a:clrScheme name="Custom 1">
      <a:dk1>
        <a:srgbClr val="59409B"/>
      </a:dk1>
      <a:lt1>
        <a:srgbClr val="FFFFFF"/>
      </a:lt1>
      <a:dk2>
        <a:srgbClr val="A2988A"/>
      </a:dk2>
      <a:lt2>
        <a:srgbClr val="F3D55C"/>
      </a:lt2>
      <a:accent1>
        <a:srgbClr val="3FAEA3"/>
      </a:accent1>
      <a:accent2>
        <a:srgbClr val="EC563B"/>
      </a:accent2>
      <a:accent3>
        <a:srgbClr val="163F5F"/>
      </a:accent3>
      <a:accent4>
        <a:srgbClr val="F6D55C"/>
      </a:accent4>
      <a:accent5>
        <a:srgbClr val="3FAEA3"/>
      </a:accent5>
      <a:accent6>
        <a:srgbClr val="2063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CD CDC PPT Template" id="{D528C5F9-2D7E-C346-99A3-B2D657559B70}" vid="{985D8C2C-EB49-F746-ABCA-D05C292AD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729E8CB089844B21C1E26955B4063" ma:contentTypeVersion="8" ma:contentTypeDescription="Create a new document." ma:contentTypeScope="" ma:versionID="c4f4d766335037909009a64a064ce68a">
  <xsd:schema xmlns:xsd="http://www.w3.org/2001/XMLSchema" xmlns:xs="http://www.w3.org/2001/XMLSchema" xmlns:p="http://schemas.microsoft.com/office/2006/metadata/properties" xmlns:ns2="15a6f4d3-0e25-47b2-b09f-b265216b3332" targetNamespace="http://schemas.microsoft.com/office/2006/metadata/properties" ma:root="true" ma:fieldsID="062e530f1eb9f586f50151ddf1c3a0be" ns2:_="">
    <xsd:import namespace="15a6f4d3-0e25-47b2-b09f-b265216b33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6f4d3-0e25-47b2-b09f-b265216b33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64F46D-E80D-4500-A8F7-DB3D9E0FB7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a6f4d3-0e25-47b2-b09f-b265216b33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4C4032-5C42-431A-A1CF-69B6C44D9E27}">
  <ds:schemaRefs>
    <ds:schemaRef ds:uri="http://schemas.microsoft.com/sharepoint/v3/contenttype/forms"/>
  </ds:schemaRefs>
</ds:datastoreItem>
</file>

<file path=customXml/itemProps3.xml><?xml version="1.0" encoding="utf-8"?>
<ds:datastoreItem xmlns:ds="http://schemas.openxmlformats.org/officeDocument/2006/customXml" ds:itemID="{BC0E7407-9D28-485A-A341-39C47206D07C}">
  <ds:schemaRefs>
    <ds:schemaRef ds:uri="da6d9e48-f63f-4199-9143-eec7b1f4df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1706</TotalTime>
  <Words>3116</Words>
  <Application>Microsoft Office PowerPoint</Application>
  <PresentationFormat>Widescreen</PresentationFormat>
  <Paragraphs>229</Paragraphs>
  <Slides>30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Courier New</vt:lpstr>
      <vt:lpstr>Symbol</vt:lpstr>
      <vt:lpstr>Times New Roman</vt:lpstr>
      <vt:lpstr>Wingdings</vt:lpstr>
      <vt:lpstr>Office Theme</vt:lpstr>
      <vt:lpstr>Act Early Response to COVID-19 </vt:lpstr>
      <vt:lpstr>PowerPoint Presentation</vt:lpstr>
      <vt:lpstr>Agenda </vt:lpstr>
      <vt:lpstr>“Learn the Signs. Act Early.” (LTSAE) &amp;  Early Identification of Young Children with Developmental Disabilities, Including Autism </vt:lpstr>
      <vt:lpstr>Why “Learn the Signs. Act Early.”?</vt:lpstr>
      <vt:lpstr>"Learn the Signs.  Act Early." Mission http://www.cdc.gov/ActEarly</vt:lpstr>
      <vt:lpstr>Simply put…</vt:lpstr>
      <vt:lpstr>What is Early Identification?</vt:lpstr>
      <vt:lpstr>The 4-Steps of Early Identification</vt:lpstr>
      <vt:lpstr>Campaign Strategy:  Integrating  Parent-Engaged Developmental Monitoring</vt:lpstr>
      <vt:lpstr>LTSAE Integration Framework </vt:lpstr>
      <vt:lpstr>The Act Early Response to COVID-19 Project </vt:lpstr>
      <vt:lpstr>PowerPoint Presentation</vt:lpstr>
      <vt:lpstr>Project Goals</vt:lpstr>
      <vt:lpstr> Project Details  </vt:lpstr>
      <vt:lpstr>Goal 1: Response Team Partner Composition</vt:lpstr>
      <vt:lpstr>Other Key Partners</vt:lpstr>
      <vt:lpstr>Goal 1:  Engage Stakeholder Team  Progress through December 2020 </vt:lpstr>
      <vt:lpstr>Goal 2: Needs Assessment</vt:lpstr>
      <vt:lpstr>Goal 2: Needs Assessment  </vt:lpstr>
      <vt:lpstr>Goal 2: Needs Assessment </vt:lpstr>
      <vt:lpstr>PowerPoint Presentation</vt:lpstr>
      <vt:lpstr>System Focus of Team’s Integration Work </vt:lpstr>
      <vt:lpstr>Goal 3: What Does Integration Look Like Across the Teams? </vt:lpstr>
      <vt:lpstr>Goal 3: Innovative Implementation Efforts</vt:lpstr>
      <vt:lpstr>Goal 3:  High Needs Populations</vt:lpstr>
      <vt:lpstr>How are High Needs Populations Being Reached? </vt:lpstr>
      <vt:lpstr>Goal 4: Strategies to Improve Resiliency </vt:lpstr>
      <vt:lpstr>Questions? </vt:lpstr>
      <vt:lpstr>Act Early Response to COVID-19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Early Response to COVID-19</dc:title>
  <dc:creator>Betsey Howe</dc:creator>
  <cp:lastModifiedBy>Betsey Howe</cp:lastModifiedBy>
  <cp:revision>38</cp:revision>
  <dcterms:created xsi:type="dcterms:W3CDTF">2021-01-22T19:24:58Z</dcterms:created>
  <dcterms:modified xsi:type="dcterms:W3CDTF">2021-01-29T14:21:34Z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2021-01-25T14:08:13Z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b99ae730-8f1f-4d4c-91ea-8b885d61c88f</vt:lpwstr>
  </property>
  <property fmtid="{D5CDD505-2E9C-101B-9397-08002B2CF9AE}" pid="8" name="MSIP_Label_8af03ff0-41c5-4c41-b55e-fabb8fae94be_ContentBits">
    <vt:lpwstr>0</vt:lpwstr>
  </property>
</Properties>
</file>