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slideLayouts/slideLayout1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60" r:id="rId4"/>
    <p:sldMasterId id="2147483648" r:id="rId5"/>
    <p:sldMasterId id="2147483679" r:id="rId6"/>
    <p:sldMasterId id="2147483677" r:id="rId7"/>
    <p:sldMasterId id="2147483662" r:id="rId8"/>
  </p:sldMasterIdLst>
  <p:notesMasterIdLst>
    <p:notesMasterId r:id="rId21"/>
  </p:notesMasterIdLst>
  <p:handoutMasterIdLst>
    <p:handoutMasterId r:id="rId22"/>
  </p:handoutMasterIdLst>
  <p:sldIdLst>
    <p:sldId id="300" r:id="rId9"/>
    <p:sldId id="310" r:id="rId10"/>
    <p:sldId id="311" r:id="rId11"/>
    <p:sldId id="315" r:id="rId12"/>
    <p:sldId id="312" r:id="rId13"/>
    <p:sldId id="316" r:id="rId14"/>
    <p:sldId id="303" r:id="rId15"/>
    <p:sldId id="304" r:id="rId16"/>
    <p:sldId id="305" r:id="rId17"/>
    <p:sldId id="309" r:id="rId18"/>
    <p:sldId id="264" r:id="rId19"/>
    <p:sldId id="275" r:id="rId20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4198"/>
    <a:srgbClr val="393D40"/>
    <a:srgbClr val="DBDBDB"/>
    <a:srgbClr val="555659"/>
    <a:srgbClr val="FDCD05"/>
    <a:srgbClr val="0E3B5E"/>
    <a:srgbClr val="F5F2F2"/>
    <a:srgbClr val="CCD7E8"/>
    <a:srgbClr val="809DCB"/>
    <a:srgbClr val="0B5F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0" autoAdjust="0"/>
    <p:restoredTop sz="94343" autoAdjust="0"/>
  </p:normalViewPr>
  <p:slideViewPr>
    <p:cSldViewPr snapToGrid="0" snapToObjects="1" showGuides="1">
      <p:cViewPr>
        <p:scale>
          <a:sx n="69" d="100"/>
          <a:sy n="69" d="100"/>
        </p:scale>
        <p:origin x="2112" y="1014"/>
      </p:cViewPr>
      <p:guideLst>
        <p:guide orient="horz" pos="216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7" d="100"/>
        <a:sy n="16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presProps" Target="pres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655619782064468"/>
          <c:y val="0"/>
          <c:w val="0.33413465868500236"/>
          <c:h val="0.8693790502647944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explosion val="10"/>
            <c:spPr>
              <a:solidFill>
                <a:srgbClr val="00BC8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AD9-47DD-BF5D-594E4E40415E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AD9-47DD-BF5D-594E4E40415E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AD9-47DD-BF5D-594E4E40415E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AD9-47DD-BF5D-594E4E40415E}"/>
              </c:ext>
            </c:extLst>
          </c:dPt>
          <c:dLbls>
            <c:dLbl>
              <c:idx val="0"/>
              <c:layout>
                <c:manualLayout>
                  <c:x val="-0.16841355415862932"/>
                  <c:y val="-0.2289864751259515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955961754780653"/>
                      <c:h val="0.127849305238289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6AD9-47DD-BF5D-594E4E40415E}"/>
                </c:ext>
              </c:extLst>
            </c:dLbl>
            <c:dLbl>
              <c:idx val="1"/>
              <c:layout>
                <c:manualLayout>
                  <c:x val="0.1347216416320523"/>
                  <c:y val="-0.1098549873479683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08874426857307"/>
                      <c:h val="0.2215027271750263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6AD9-47DD-BF5D-594E4E40415E}"/>
                </c:ext>
              </c:extLst>
            </c:dLbl>
            <c:dLbl>
              <c:idx val="2"/>
              <c:layout>
                <c:manualLayout>
                  <c:x val="1.51592820477418E-3"/>
                  <c:y val="1.06592418403744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436947848396176"/>
                      <c:h val="0.1874548118381282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AD9-47DD-BF5D-594E4E40415E}"/>
                </c:ext>
              </c:extLst>
            </c:dLbl>
            <c:dLbl>
              <c:idx val="3"/>
              <c:layout>
                <c:manualLayout>
                  <c:x val="1.8399130479766705E-2"/>
                  <c:y val="3.3434598397034533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4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0FFB92A-28E6-437E-B2F0-ECBA6FD2D483}" type="CATEGORYNAME">
                      <a:rPr lang="en-US" sz="1400">
                        <a:solidFill>
                          <a:schemeClr val="bg1"/>
                        </a:solidFill>
                      </a:rPr>
                      <a:pPr>
                        <a:defRPr sz="1400" b="1"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sz="1400" baseline="0" dirty="0">
                        <a:solidFill>
                          <a:schemeClr val="bg1"/>
                        </a:solidFill>
                      </a:rPr>
                      <a:t>, </a:t>
                    </a:r>
                    <a:fld id="{0FCB2855-648D-4E4A-8084-07131126E999}" type="VALUE">
                      <a:rPr lang="en-US" sz="1400" baseline="0">
                        <a:solidFill>
                          <a:schemeClr val="bg1"/>
                        </a:solidFill>
                      </a:rPr>
                      <a:pPr>
                        <a:defRPr sz="1400" b="1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 sz="1400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497389052361193"/>
                      <c:h val="0.2650062612978575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AD9-47DD-BF5D-594E4E4041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Medicaid</c:v>
                </c:pt>
                <c:pt idx="1">
                  <c:v>Out-of-Pocket</c:v>
                </c:pt>
                <c:pt idx="2">
                  <c:v>Private Insurance</c:v>
                </c:pt>
                <c:pt idx="3">
                  <c:v>Other Public and Private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0.52</c:v>
                </c:pt>
                <c:pt idx="1">
                  <c:v>0.16</c:v>
                </c:pt>
                <c:pt idx="2">
                  <c:v>0.11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AD9-47DD-BF5D-594E4E4041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2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5513819985825654E-2"/>
          <c:y val="2.1368945999874225E-2"/>
          <c:w val="0.82315719571198176"/>
          <c:h val="0.86403566426609557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Sheet1!$E$2</c:f>
              <c:strCache>
                <c:ptCount val="1"/>
                <c:pt idx="0">
                  <c:v>Institutional LTSS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Sheet1!$C$3:$C$11</c:f>
              <c:numCache>
                <c:formatCode>General</c:formatCode>
                <c:ptCount val="9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Sheet1!$E$3:$E$11</c:f>
              <c:numCache>
                <c:formatCode>#,##0</c:formatCode>
                <c:ptCount val="9"/>
                <c:pt idx="0">
                  <c:v>46533983600</c:v>
                </c:pt>
                <c:pt idx="1">
                  <c:v>55251893668</c:v>
                </c:pt>
                <c:pt idx="2">
                  <c:v>67680179781</c:v>
                </c:pt>
                <c:pt idx="3">
                  <c:v>72606567000</c:v>
                </c:pt>
                <c:pt idx="4">
                  <c:v>71752642000</c:v>
                </c:pt>
                <c:pt idx="5">
                  <c:v>71184438000</c:v>
                </c:pt>
                <c:pt idx="6">
                  <c:v>71549181000</c:v>
                </c:pt>
                <c:pt idx="7">
                  <c:v>73641155000</c:v>
                </c:pt>
                <c:pt idx="8">
                  <c:v>72272684000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93-45A0-99CD-81C0414656AA}"/>
            </c:ext>
          </c:extLst>
        </c:ser>
        <c:ser>
          <c:idx val="0"/>
          <c:order val="1"/>
          <c:tx>
            <c:strRef>
              <c:f>Sheet1!$D$2</c:f>
              <c:strCache>
                <c:ptCount val="1"/>
                <c:pt idx="0">
                  <c:v>Home and Community-Based LTSS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Sheet1!$C$3:$C$11</c:f>
              <c:numCache>
                <c:formatCode>General</c:formatCode>
                <c:ptCount val="9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Sheet1!$D$3:$D$11</c:f>
              <c:numCache>
                <c:formatCode>#,##0</c:formatCode>
                <c:ptCount val="9"/>
                <c:pt idx="0">
                  <c:v>10349396963</c:v>
                </c:pt>
                <c:pt idx="1">
                  <c:v>20778323393</c:v>
                </c:pt>
                <c:pt idx="2">
                  <c:v>39328133836</c:v>
                </c:pt>
                <c:pt idx="3">
                  <c:v>66574131000</c:v>
                </c:pt>
                <c:pt idx="4">
                  <c:v>69537361000</c:v>
                </c:pt>
                <c:pt idx="5">
                  <c:v>74870077000</c:v>
                </c:pt>
                <c:pt idx="6">
                  <c:v>80710719000</c:v>
                </c:pt>
                <c:pt idx="7">
                  <c:v>85799116000</c:v>
                </c:pt>
                <c:pt idx="8">
                  <c:v>94407727000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93-45A0-99CD-81C0414656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6"/>
        <c:overlap val="100"/>
        <c:axId val="449428488"/>
        <c:axId val="449428096"/>
      </c:barChart>
      <c:catAx>
        <c:axId val="449428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49428096"/>
        <c:crosses val="autoZero"/>
        <c:auto val="1"/>
        <c:lblAlgn val="ctr"/>
        <c:lblOffset val="100"/>
        <c:noMultiLvlLbl val="0"/>
      </c:catAx>
      <c:valAx>
        <c:axId val="449428096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prstDash val="solid"/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449428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4754566203675297"/>
          <c:y val="1.6743915266240004E-2"/>
          <c:w val="0.14820203463227621"/>
          <c:h val="0.416261599646487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200" b="1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9432051798589785E-3"/>
          <c:y val="5.3399463394037144E-2"/>
          <c:w val="0.97934540594013142"/>
          <c:h val="0.77498333618071458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Column6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endParaRPr lang="en-US" dirty="0"/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ABB-43F4-9160-311933441B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Expand financial &amp;/or functional eligibility</c:v>
                </c:pt>
                <c:pt idx="1">
                  <c:v>Increase HCBS waiver enrollees</c:v>
                </c:pt>
                <c:pt idx="2">
                  <c:v>Streamline enrollment</c:v>
                </c:pt>
                <c:pt idx="3">
                  <c:v>Ease premiums/cost sharing</c:v>
                </c:pt>
                <c:pt idx="4">
                  <c:v>Add LTSS benefit</c:v>
                </c:pt>
                <c:pt idx="5">
                  <c:v>Increase utilization limits</c:v>
                </c:pt>
                <c:pt idx="6">
                  <c:v>Relax prior authorization</c:v>
                </c:pt>
                <c:pt idx="7">
                  <c:v>Increase provider payment</c:v>
                </c:pt>
                <c:pt idx="8">
                  <c:v>Adopt retainer payment</c:v>
                </c:pt>
                <c:pt idx="9">
                  <c:v>Modify                                       provider qualifications</c:v>
                </c:pt>
                <c:pt idx="10">
                  <c:v>Require COVID-19 reporting for HCBS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03-D359-43FB-9553-513193C7CE6B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Column5</c:v>
                </c:pt>
              </c:strCache>
            </c:strRef>
          </c:tx>
          <c:spPr>
            <a:solidFill>
              <a:schemeClr val="accent1"/>
            </a:solidFill>
            <a:ln w="6350">
              <a:solidFill>
                <a:schemeClr val="accent1"/>
              </a:solidFill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chemeClr val="accent3"/>
              </a:solidFill>
              <a:ln w="63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A615-468C-8A1E-EA1F4FE33E26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ln w="63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615-468C-8A1E-EA1F4FE33E26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3"/>
              </a:solidFill>
              <a:ln w="63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A615-468C-8A1E-EA1F4FE33E26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/>
              </a:solidFill>
              <a:ln w="63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615-468C-8A1E-EA1F4FE33E26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5"/>
              </a:solidFill>
              <a:ln w="63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A615-468C-8A1E-EA1F4FE33E26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5"/>
              </a:solidFill>
              <a:ln w="63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615-468C-8A1E-EA1F4FE33E26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/>
              </a:solidFill>
              <a:ln w="63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A615-468C-8A1E-EA1F4FE33E26}"/>
              </c:ext>
            </c:extLst>
          </c:dPt>
          <c:dLbls>
            <c:dLbl>
              <c:idx val="1"/>
              <c:layout>
                <c:manualLayout>
                  <c:x val="2.1422777760019174E-3"/>
                  <c:y val="-7.026245183425949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F5A-4BFD-A7BB-CC74DB5BDC13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A615-468C-8A1E-EA1F4FE33E26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A615-468C-8A1E-EA1F4FE33E26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A615-468C-8A1E-EA1F4FE33E26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A615-468C-8A1E-EA1F4FE33E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Expand financial &amp;/or functional eligibility</c:v>
                </c:pt>
                <c:pt idx="1">
                  <c:v>Increase HCBS waiver enrollees</c:v>
                </c:pt>
                <c:pt idx="2">
                  <c:v>Streamline enrollment</c:v>
                </c:pt>
                <c:pt idx="3">
                  <c:v>Ease premiums/cost sharing</c:v>
                </c:pt>
                <c:pt idx="4">
                  <c:v>Add LTSS benefit</c:v>
                </c:pt>
                <c:pt idx="5">
                  <c:v>Increase utilization limits</c:v>
                </c:pt>
                <c:pt idx="6">
                  <c:v>Relax prior authorization</c:v>
                </c:pt>
                <c:pt idx="7">
                  <c:v>Increase provider payment</c:v>
                </c:pt>
                <c:pt idx="8">
                  <c:v>Adopt retainer payment</c:v>
                </c:pt>
                <c:pt idx="9">
                  <c:v>Modify                                       provider qualifications</c:v>
                </c:pt>
                <c:pt idx="10">
                  <c:v>Require COVID-19 reporting for HCBS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28</c:v>
                </c:pt>
                <c:pt idx="1">
                  <c:v>2</c:v>
                </c:pt>
                <c:pt idx="2">
                  <c:v>50</c:v>
                </c:pt>
                <c:pt idx="3">
                  <c:v>20</c:v>
                </c:pt>
                <c:pt idx="4">
                  <c:v>27</c:v>
                </c:pt>
                <c:pt idx="5">
                  <c:v>43</c:v>
                </c:pt>
                <c:pt idx="6">
                  <c:v>41</c:v>
                </c:pt>
                <c:pt idx="7">
                  <c:v>45</c:v>
                </c:pt>
                <c:pt idx="8">
                  <c:v>38</c:v>
                </c:pt>
                <c:pt idx="9">
                  <c:v>50</c:v>
                </c:pt>
                <c:pt idx="1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59-43FB-9553-513193C7CE6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Column4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Expand financial &amp;/or functional eligibility</c:v>
                </c:pt>
                <c:pt idx="1">
                  <c:v>Increase HCBS waiver enrollees</c:v>
                </c:pt>
                <c:pt idx="2">
                  <c:v>Streamline enrollment</c:v>
                </c:pt>
                <c:pt idx="3">
                  <c:v>Ease premiums/cost sharing</c:v>
                </c:pt>
                <c:pt idx="4">
                  <c:v>Add LTSS benefit</c:v>
                </c:pt>
                <c:pt idx="5">
                  <c:v>Increase utilization limits</c:v>
                </c:pt>
                <c:pt idx="6">
                  <c:v>Relax prior authorization</c:v>
                </c:pt>
                <c:pt idx="7">
                  <c:v>Increase provider payment</c:v>
                </c:pt>
                <c:pt idx="8">
                  <c:v>Adopt retainer payment</c:v>
                </c:pt>
                <c:pt idx="9">
                  <c:v>Modify                                       provider qualifications</c:v>
                </c:pt>
                <c:pt idx="10">
                  <c:v>Require COVID-19 reporting for HCBS</c:v>
                </c:pt>
              </c:strCache>
            </c:strRef>
          </c:cat>
          <c:val>
            <c:numRef>
              <c:f>Sheet1!$D$2:$D$12</c:f>
              <c:numCache>
                <c:formatCode>General</c:formatCode>
                <c:ptCount val="11"/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0-45B6-4436-98EA-09CF6C3278D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546590208"/>
        <c:axId val="546581056"/>
        <c:extLst/>
      </c:barChart>
      <c:catAx>
        <c:axId val="546590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0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6581056"/>
        <c:crosses val="autoZero"/>
        <c:auto val="0"/>
        <c:lblAlgn val="ctr"/>
        <c:lblOffset val="100"/>
        <c:noMultiLvlLbl val="0"/>
      </c:catAx>
      <c:valAx>
        <c:axId val="546581056"/>
        <c:scaling>
          <c:orientation val="minMax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54659020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>
                <a:solidFill>
                  <a:schemeClr val="tx1"/>
                </a:solidFill>
              </a:rPr>
              <a:t>Number of States Taking Action: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6979528342967541E-3"/>
          <c:y val="4.6554243562353569E-2"/>
          <c:w val="0.99341713462925396"/>
          <c:h val="0.65903146884452879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Number of States Taking Action: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2"/>
              <c:layout>
                <c:manualLayout>
                  <c:x val="5.3556944400047941E-3"/>
                  <c:y val="-6.049367748557690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1223-4841-B1D1-C0A30CF2CB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Expand financial eligibility</c:v>
                </c:pt>
                <c:pt idx="1">
                  <c:v>Expand functional eligibility</c:v>
                </c:pt>
                <c:pt idx="2">
                  <c:v>Increase HCBS waiver enrollees</c:v>
                </c:pt>
                <c:pt idx="3">
                  <c:v>Allow waiver enrollees to maintain elig. w/o rec'g servs.</c:v>
                </c:pt>
                <c:pt idx="4">
                  <c:v>Adopt                                                                        non-MAGI presumptive eligibility</c:v>
                </c:pt>
                <c:pt idx="5">
                  <c:v>Adopt non-MAGI self-attestation</c:v>
                </c:pt>
                <c:pt idx="6">
                  <c:v>Permit virtual evals./modify processes</c:v>
                </c:pt>
                <c:pt idx="7">
                  <c:v>Extend renewal/re-eval. timeframes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15</c:v>
                </c:pt>
                <c:pt idx="1">
                  <c:v>23</c:v>
                </c:pt>
                <c:pt idx="2">
                  <c:v>2</c:v>
                </c:pt>
                <c:pt idx="3">
                  <c:v>16</c:v>
                </c:pt>
                <c:pt idx="4">
                  <c:v>11</c:v>
                </c:pt>
                <c:pt idx="5">
                  <c:v>7</c:v>
                </c:pt>
                <c:pt idx="6">
                  <c:v>50</c:v>
                </c:pt>
                <c:pt idx="7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59-43FB-9553-513193C7CE6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546590208"/>
        <c:axId val="546581056"/>
        <c:extLst/>
      </c:barChart>
      <c:catAx>
        <c:axId val="546590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6581056"/>
        <c:crosses val="autoZero"/>
        <c:auto val="0"/>
        <c:lblAlgn val="ctr"/>
        <c:lblOffset val="100"/>
        <c:noMultiLvlLbl val="0"/>
      </c:catAx>
      <c:valAx>
        <c:axId val="546581056"/>
        <c:scaling>
          <c:orientation val="minMax"/>
          <c:max val="51.01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54659020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3636746724369665"/>
          <c:y val="1.97421667731136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428254598207595E-2"/>
          <c:y val="0.20663486355649321"/>
          <c:w val="0.89385680956547098"/>
          <c:h val="0.79335145219977699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Number of States Taking Action: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Ease premiums/cost sharing</c:v>
                </c:pt>
                <c:pt idx="1">
                  <c:v>Add LTSS benefit</c:v>
                </c:pt>
                <c:pt idx="2">
                  <c:v>Expand utilization limits </c:v>
                </c:pt>
                <c:pt idx="3">
                  <c:v>Relax prior authorization</c:v>
                </c:pt>
                <c:pt idx="4">
                  <c:v>Expand settings</c:v>
                </c:pt>
                <c:pt idx="5">
                  <c:v>Provide HCBS in acute settings</c:v>
                </c:pt>
                <c:pt idx="6">
                  <c:v>Modify care planning process</c:v>
                </c:pt>
                <c:pt idx="7">
                  <c:v>Expand telehealth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20</c:v>
                </c:pt>
                <c:pt idx="1">
                  <c:v>27</c:v>
                </c:pt>
                <c:pt idx="2">
                  <c:v>43</c:v>
                </c:pt>
                <c:pt idx="3">
                  <c:v>41</c:v>
                </c:pt>
                <c:pt idx="4">
                  <c:v>49</c:v>
                </c:pt>
                <c:pt idx="5">
                  <c:v>35</c:v>
                </c:pt>
                <c:pt idx="6">
                  <c:v>50</c:v>
                </c:pt>
                <c:pt idx="7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59-43FB-9553-513193C7CE6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546590208"/>
        <c:axId val="546581056"/>
        <c:extLst/>
      </c:barChart>
      <c:catAx>
        <c:axId val="546590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6581056"/>
        <c:crosses val="autoZero"/>
        <c:auto val="0"/>
        <c:lblAlgn val="ctr"/>
        <c:lblOffset val="100"/>
        <c:noMultiLvlLbl val="0"/>
      </c:catAx>
      <c:valAx>
        <c:axId val="546581056"/>
        <c:scaling>
          <c:orientation val="minMax"/>
          <c:max val="51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54659020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tx1"/>
                </a:solidFill>
              </a:rPr>
              <a:t>Number of States Taking Action:</a:t>
            </a:r>
            <a:endParaRPr lang="en-US" b="1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15070767090479772"/>
          <c:w val="0.99341713462925396"/>
          <c:h val="0.56473553701509371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Number of States Taking Action: 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3"/>
              <c:layout>
                <c:manualLayout>
                  <c:x val="3.2134166640028763E-3"/>
                  <c:y val="-7.220611542470066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1.998213812648025E-2"/>
                      <c:h val="7.1608547572909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EE0-45DD-B105-A84717BF3A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Increase institutional payment</c:v>
                </c:pt>
                <c:pt idx="1">
                  <c:v>Increase HCBS payment</c:v>
                </c:pt>
                <c:pt idx="2">
                  <c:v>Offer retainer payments</c:v>
                </c:pt>
                <c:pt idx="3">
                  <c:v>Offer interim payments</c:v>
                </c:pt>
                <c:pt idx="4">
                  <c:v>Modify provider qualifications</c:v>
                </c:pt>
                <c:pt idx="5">
                  <c:v>Require COVID-19 reporting for
HCBS</c:v>
                </c:pt>
                <c:pt idx="6">
                  <c:v>Modify HCBS incident reporting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26</c:v>
                </c:pt>
                <c:pt idx="1">
                  <c:v>35</c:v>
                </c:pt>
                <c:pt idx="2">
                  <c:v>38</c:v>
                </c:pt>
                <c:pt idx="3">
                  <c:v>2</c:v>
                </c:pt>
                <c:pt idx="4">
                  <c:v>50</c:v>
                </c:pt>
                <c:pt idx="5">
                  <c:v>9</c:v>
                </c:pt>
                <c:pt idx="6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59-43FB-9553-513193C7CE6B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</c:strCache>
            </c:strRef>
          </c:tx>
          <c:spPr>
            <a:solidFill>
              <a:schemeClr val="accent1"/>
            </a:solidFill>
            <a:ln w="6350">
              <a:solidFill>
                <a:schemeClr val="tx1"/>
              </a:solidFill>
            </a:ln>
            <a:effectLst/>
          </c:spPr>
          <c:invertIfNegative val="0"/>
          <c:dLbls>
            <c:dLbl>
              <c:idx val="3"/>
              <c:layout>
                <c:manualLayout>
                  <c:x val="5.3556944400047941E-2"/>
                  <c:y val="-1.25612761916264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08-4E70-9BBF-17AF5F7B2B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Increase institutional payment</c:v>
                </c:pt>
                <c:pt idx="1">
                  <c:v>Increase HCBS payment</c:v>
                </c:pt>
                <c:pt idx="2">
                  <c:v>Offer retainer payments</c:v>
                </c:pt>
                <c:pt idx="3">
                  <c:v>Offer interim payments</c:v>
                </c:pt>
                <c:pt idx="4">
                  <c:v>Modify provider qualifications</c:v>
                </c:pt>
                <c:pt idx="5">
                  <c:v>Require COVID-19 reporting for
HCBS</c:v>
                </c:pt>
                <c:pt idx="6">
                  <c:v>Modify HCBS incident reporting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0-D359-43FB-9553-513193C7CE6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Increase institutional payment</c:v>
                </c:pt>
                <c:pt idx="1">
                  <c:v>Increase HCBS payment</c:v>
                </c:pt>
                <c:pt idx="2">
                  <c:v>Offer retainer payments</c:v>
                </c:pt>
                <c:pt idx="3">
                  <c:v>Offer interim payments</c:v>
                </c:pt>
                <c:pt idx="4">
                  <c:v>Modify provider qualifications</c:v>
                </c:pt>
                <c:pt idx="5">
                  <c:v>Require COVID-19 reporting for
HCBS</c:v>
                </c:pt>
                <c:pt idx="6">
                  <c:v>Modify HCBS incident reporting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0-45B6-4436-98EA-09CF6C3278D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5.3556944400047941E-2"/>
                  <c:y val="7.997830299895545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208-4E70-9BBF-17AF5F7B2B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Increase institutional payment</c:v>
                </c:pt>
                <c:pt idx="1">
                  <c:v>Increase HCBS payment</c:v>
                </c:pt>
                <c:pt idx="2">
                  <c:v>Offer retainer payments</c:v>
                </c:pt>
                <c:pt idx="3">
                  <c:v>Offer interim payments</c:v>
                </c:pt>
                <c:pt idx="4">
                  <c:v>Modify provider qualifications</c:v>
                </c:pt>
                <c:pt idx="5">
                  <c:v>Require COVID-19 reporting for
HCBS</c:v>
                </c:pt>
                <c:pt idx="6">
                  <c:v>Modify HCBS incident reporting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0-2710-4228-A2D4-935BFBBFBCC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</c:strCache>
            </c:strRef>
          </c:tx>
          <c:spPr>
            <a:solidFill>
              <a:schemeClr val="accent5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Increase institutional payment</c:v>
                </c:pt>
                <c:pt idx="1">
                  <c:v>Increase HCBS payment</c:v>
                </c:pt>
                <c:pt idx="2">
                  <c:v>Offer retainer payments</c:v>
                </c:pt>
                <c:pt idx="3">
                  <c:v>Offer interim payments</c:v>
                </c:pt>
                <c:pt idx="4">
                  <c:v>Modify provider qualifications</c:v>
                </c:pt>
                <c:pt idx="5">
                  <c:v>Require COVID-19 reporting for
HCBS</c:v>
                </c:pt>
                <c:pt idx="6">
                  <c:v>Modify HCBS incident reporting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2-2710-4228-A2D4-935BFBBFBCC5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</c:strCache>
            </c:strRef>
          </c:tx>
          <c:spPr>
            <a:solidFill>
              <a:schemeClr val="accent6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Increase institutional payment</c:v>
                </c:pt>
                <c:pt idx="1">
                  <c:v>Increase HCBS payment</c:v>
                </c:pt>
                <c:pt idx="2">
                  <c:v>Offer retainer payments</c:v>
                </c:pt>
                <c:pt idx="3">
                  <c:v>Offer interim payments</c:v>
                </c:pt>
                <c:pt idx="4">
                  <c:v>Modify provider qualifications</c:v>
                </c:pt>
                <c:pt idx="5">
                  <c:v>Require COVID-19 reporting for
HCBS</c:v>
                </c:pt>
                <c:pt idx="6">
                  <c:v>Modify HCBS incident reporting</c:v>
                </c:pt>
              </c:strCache>
            </c:strRef>
          </c:cat>
          <c:val>
            <c:numRef>
              <c:f>Sheet1!$G$2:$G$8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4-2710-4228-A2D4-935BFBBFBCC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546590208"/>
        <c:axId val="546581056"/>
        <c:extLst/>
      </c:barChart>
      <c:catAx>
        <c:axId val="546590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6581056"/>
        <c:crosses val="autoZero"/>
        <c:auto val="0"/>
        <c:lblAlgn val="ctr"/>
        <c:lblOffset val="100"/>
        <c:noMultiLvlLbl val="0"/>
      </c:catAx>
      <c:valAx>
        <c:axId val="546581056"/>
        <c:scaling>
          <c:orientation val="minMax"/>
          <c:max val="51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54659020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0.12531</cdr:x>
      <cdr:y>0.90725</cdr:y>
    </cdr:from>
    <cdr:to>
      <cdr:x>0.78333</cdr:x>
      <cdr:y>0.99635</cdr:y>
    </cdr:to>
    <cdr:sp macro="" textlink="">
      <cdr:nvSpPr>
        <cdr:cNvPr id="2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412211" y="3651071"/>
          <a:ext cx="7415663" cy="3585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altLang="en-US" sz="1800" b="1" dirty="0">
              <a:latin typeface="Arial" panose="020B0604020202020204" pitchFamily="34" charset="0"/>
              <a:cs typeface="Arial" panose="020B0604020202020204" pitchFamily="34" charset="0"/>
            </a:rPr>
            <a:t>Total National LTSS Spending = $</a:t>
          </a:r>
          <a:r>
            <a:rPr lang="en-US" altLang="en-US" sz="1800" b="1" dirty="0" smtClean="0">
              <a:latin typeface="Arial" panose="020B0604020202020204" pitchFamily="34" charset="0"/>
              <a:cs typeface="Arial" panose="020B0604020202020204" pitchFamily="34" charset="0"/>
            </a:rPr>
            <a:t>379 </a:t>
          </a:r>
          <a:r>
            <a:rPr lang="en-US" altLang="en-US" sz="1800" b="1" dirty="0">
              <a:latin typeface="Arial" panose="020B0604020202020204" pitchFamily="34" charset="0"/>
              <a:cs typeface="Arial" panose="020B0604020202020204" pitchFamily="34" charset="0"/>
            </a:rPr>
            <a:t>billion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0.05179</cdr:x>
      <cdr:y>0.05008</cdr:y>
    </cdr:from>
    <cdr:to>
      <cdr:x>0.17799</cdr:x>
      <cdr:y>0.10169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14098" y="226306"/>
          <a:ext cx="1496291" cy="2331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803A8-FD4D-7A4A-8FB4-F095F8E35A7C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47696-CA65-994E-AFC8-84C1B1C30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5156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E1B25-77F0-3A4C-A1ED-55939924362E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A6764C-C15E-0340-B95F-B7B37D149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094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6764C-C15E-0340-B95F-B7B37D149921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4532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6764C-C15E-0340-B95F-B7B37D14992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598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6764C-C15E-0340-B95F-B7B37D14992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72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6764C-C15E-0340-B95F-B7B37D14992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043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6764C-C15E-0340-B95F-B7B37D14992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825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6764C-C15E-0340-B95F-B7B37D14992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737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6764C-C15E-0340-B95F-B7B37D14992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65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6764C-C15E-0340-B95F-B7B37D14992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647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6764C-C15E-0340-B95F-B7B37D14992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1902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6764C-C15E-0340-B95F-B7B37D14992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811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33494" y="3892768"/>
            <a:ext cx="6788601" cy="122422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Author Names, Author Names, Author Names</a:t>
            </a:r>
          </a:p>
          <a:p>
            <a:endParaRPr lang="en-US" dirty="0"/>
          </a:p>
          <a:p>
            <a:r>
              <a:rPr lang="en-US" dirty="0"/>
              <a:t>Updated: July 2020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307154" y="2330907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/>
            </a:lvl1pPr>
          </a:lstStyle>
          <a:p>
            <a:r>
              <a:rPr lang="en-US" dirty="0"/>
              <a:t>We recommend keeping your title to two lines.</a:t>
            </a:r>
          </a:p>
        </p:txBody>
      </p:sp>
    </p:spTree>
    <p:extLst>
      <p:ext uri="{BB962C8B-B14F-4D97-AF65-F5344CB8AC3E}">
        <p14:creationId xmlns:p14="http://schemas.microsoft.com/office/powerpoint/2010/main" val="204915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2689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5270A08D-6738-C147-B49E-C6DD50DAF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815" y="582133"/>
            <a:ext cx="11268398" cy="865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BC86AB-6687-354B-8700-0C280FC97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815" y="1908674"/>
            <a:ext cx="11268398" cy="40910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956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no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6246" y="1915633"/>
            <a:ext cx="11266967" cy="3481966"/>
          </a:xfrm>
          <a:prstGeom prst="rect">
            <a:avLst/>
          </a:prstGeom>
        </p:spPr>
        <p:txBody>
          <a:bodyPr/>
          <a:lstStyle>
            <a:lvl1pPr marL="44577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baseline="0"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6246" y="6067136"/>
            <a:ext cx="10295514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SOURCE: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E0C57E2F-108D-BC45-BF44-2F6C065BC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6267"/>
            <a:ext cx="11264900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5087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64849" y="1914246"/>
            <a:ext cx="5102052" cy="4010377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70142" y="6067136"/>
            <a:ext cx="10291618" cy="598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SOURCE: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0E776E84-F54F-3445-8517-0E7B66C3B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6267"/>
            <a:ext cx="11264900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6100764" y="1914246"/>
            <a:ext cx="5102052" cy="4010377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2499063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209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3841" y="1904999"/>
            <a:ext cx="11269371" cy="4024867"/>
          </a:xfrm>
          <a:prstGeom prst="rect">
            <a:avLst/>
          </a:prstGeom>
        </p:spPr>
        <p:txBody>
          <a:bodyPr/>
          <a:lstStyle>
            <a:lvl1pPr marL="44577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2" y="6068533"/>
            <a:ext cx="10240087" cy="68676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SOURCE: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B4E8EC0-9E51-1B4B-8B5B-6438FF732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5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51539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21888" y="6217920"/>
            <a:ext cx="11091831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888" y="365760"/>
            <a:ext cx="1194504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28724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3841" y="1904999"/>
            <a:ext cx="11269371" cy="4024867"/>
          </a:xfrm>
          <a:prstGeom prst="rect">
            <a:avLst/>
          </a:prstGeom>
        </p:spPr>
        <p:txBody>
          <a:bodyPr/>
          <a:lstStyle>
            <a:lvl1pPr marL="44577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2" y="6068533"/>
            <a:ext cx="10240087" cy="68676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SOURCE: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B4E8EC0-9E51-1B4B-8B5B-6438FF732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5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79822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68314" y="1586467"/>
            <a:ext cx="5486400" cy="4343400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rgbClr val="393D40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rgbClr val="393D40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3" y="6068533"/>
            <a:ext cx="10293447" cy="59831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200" baseline="0">
                <a:solidFill>
                  <a:srgbClr val="393D40"/>
                </a:solidFill>
              </a:defRPr>
            </a:lvl1pPr>
          </a:lstStyle>
          <a:p>
            <a:pPr lvl="0"/>
            <a:r>
              <a:rPr lang="en-US" dirty="0"/>
              <a:t>SOURCE: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9D663ECE-2525-9049-A44C-56EA831A5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5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6107113" y="1562100"/>
            <a:ext cx="5626099" cy="4343400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rgbClr val="393D40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rgbClr val="393D40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148897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39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939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0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0"/>
            <a:ext cx="12188826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07154" y="2633307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-1" y="0"/>
            <a:ext cx="3358798" cy="6858000"/>
          </a:xfrm>
          <a:prstGeom prst="rect">
            <a:avLst/>
          </a:prstGeom>
        </p:spPr>
      </p:pic>
      <p:pic>
        <p:nvPicPr>
          <p:cNvPr id="13" name="Picture 12" descr="KFF_Tagline_KO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556" y="6251604"/>
            <a:ext cx="4162012" cy="243326"/>
          </a:xfrm>
          <a:prstGeom prst="rect">
            <a:avLst/>
          </a:prstGeom>
        </p:spPr>
      </p:pic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62E6A460-5F5F-4678-AE25-2633FABF9F8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129848" y="5622636"/>
            <a:ext cx="1188720" cy="531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35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6247" y="586267"/>
            <a:ext cx="11266966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5" name="Picture 4" descr="A picture containing drawing, brick&#10;&#10;Description automatically generated">
            <a:extLst>
              <a:ext uri="{FF2B5EF4-FFF2-40B4-BE49-F238E27FC236}">
                <a16:creationId xmlns:a16="http://schemas.microsoft.com/office/drawing/2014/main" id="{236D0F6D-8709-49EE-80EA-824D9B2AB3E1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901109" y="6072289"/>
            <a:ext cx="832104" cy="37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532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5" r:id="rId3"/>
    <p:sldLayoutId id="2147483683" r:id="rId4"/>
    <p:sldLayoutId id="2147483684" r:id="rId5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816" userDrawn="1">
          <p15:clr>
            <a:srgbClr val="F26B43"/>
          </p15:clr>
        </p15:guide>
        <p15:guide id="2" pos="287" userDrawn="1">
          <p15:clr>
            <a:srgbClr val="F26B43"/>
          </p15:clr>
        </p15:guide>
        <p15:guide id="3" pos="7391" userDrawn="1">
          <p15:clr>
            <a:srgbClr val="F26B43"/>
          </p15:clr>
        </p15:guide>
        <p15:guide id="4" orient="horz" pos="984" userDrawn="1">
          <p15:clr>
            <a:srgbClr val="F26B43"/>
          </p15:clr>
        </p15:guide>
        <p15:guide id="5" orient="horz" pos="360" userDrawn="1">
          <p15:clr>
            <a:srgbClr val="F26B43"/>
          </p15:clr>
        </p15:guide>
        <p15:guide id="6" orient="horz" pos="120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8314" y="587664"/>
            <a:ext cx="11264900" cy="9744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468314" y="203102"/>
            <a:ext cx="4708732" cy="31619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dirty="0">
                <a:solidFill>
                  <a:schemeClr val="tx1"/>
                </a:solidFill>
                <a:effectLst/>
              </a:rPr>
              <a:t>Figure </a:t>
            </a:r>
            <a:fld id="{0A525C9C-33A6-4D3C-B3CA-626642866690}" type="slidenum">
              <a:rPr lang="en-US" sz="1400" smtClean="0">
                <a:solidFill>
                  <a:schemeClr val="tx1"/>
                </a:solidFill>
                <a:effectLst/>
              </a:rPr>
              <a:t>‹#›</a:t>
            </a:fld>
            <a:endParaRPr lang="en-US" sz="1400" dirty="0">
              <a:solidFill>
                <a:schemeClr val="tx1"/>
              </a:solidFill>
              <a:effectLst/>
            </a:endParaRPr>
          </a:p>
        </p:txBody>
      </p:sp>
      <p:pic>
        <p:nvPicPr>
          <p:cNvPr id="5" name="Picture 4" descr="A picture containing drawing, brick&#10;&#10;Description automatically generated">
            <a:extLst>
              <a:ext uri="{FF2B5EF4-FFF2-40B4-BE49-F238E27FC236}">
                <a16:creationId xmlns:a16="http://schemas.microsoft.com/office/drawing/2014/main" id="{2F5A319C-B31E-4DD6-9AA9-BF1D9FA0412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901110" y="6072289"/>
            <a:ext cx="832104" cy="37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373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84" userDrawn="1">
          <p15:clr>
            <a:srgbClr val="F26B43"/>
          </p15:clr>
        </p15:guide>
        <p15:guide id="2" pos="287" userDrawn="1">
          <p15:clr>
            <a:srgbClr val="F26B43"/>
          </p15:clr>
        </p15:guide>
        <p15:guide id="3" orient="horz" pos="3816" userDrawn="1">
          <p15:clr>
            <a:srgbClr val="F26B43"/>
          </p15:clr>
        </p15:guide>
        <p15:guide id="4" pos="7391" userDrawn="1">
          <p15:clr>
            <a:srgbClr val="F26B43"/>
          </p15:clr>
        </p15:guide>
        <p15:guide id="5" orient="horz" pos="360" userDrawn="1">
          <p15:clr>
            <a:srgbClr val="F26B43"/>
          </p15:clr>
        </p15:guide>
        <p15:guide id="6" orient="horz" pos="312" userDrawn="1">
          <p15:clr>
            <a:srgbClr val="F26B43"/>
          </p15:clr>
        </p15:guide>
        <p15:guide id="7" orient="horz" pos="120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466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64815" y="582133"/>
            <a:ext cx="11268398" cy="865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64815" y="1908673"/>
            <a:ext cx="11268398" cy="40910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64359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7" userDrawn="1">
          <p15:clr>
            <a:srgbClr val="F26B43"/>
          </p15:clr>
        </p15:guide>
        <p15:guide id="2" pos="7391" userDrawn="1">
          <p15:clr>
            <a:srgbClr val="F26B43"/>
          </p15:clr>
        </p15:guide>
        <p15:guide id="3" orient="horz" pos="984" userDrawn="1">
          <p15:clr>
            <a:srgbClr val="F26B43"/>
          </p15:clr>
        </p15:guide>
        <p15:guide id="4" orient="horz" pos="360" userDrawn="1">
          <p15:clr>
            <a:srgbClr val="F26B43"/>
          </p15:clr>
        </p15:guide>
        <p15:guide id="5" orient="horz" pos="3816" userDrawn="1">
          <p15:clr>
            <a:srgbClr val="F26B43"/>
          </p15:clr>
        </p15:guide>
        <p15:guide id="6" orient="horz" pos="120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medicaid.gov/medicaid/ltss/downloads/reports-and-evaluations/ltssexpenditures2016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ff.org/medicaid/issue-brief/state-actions-to-sustain-medicaid-long-term-services-and-supports-during-covid-19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ff.org/medicaid/issue-brief/state-actions-to-sustain-medicaid-long-term-services-and-supports-during-covid-19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edicaid.gov/medicaid/section-1115-demo/demonstration-and-waiver-list/index.html" TargetMode="External"/><Relationship Id="rId3" Type="http://schemas.openxmlformats.org/officeDocument/2006/relationships/chart" Target="../charts/chart3.xml"/><Relationship Id="rId7" Type="http://schemas.openxmlformats.org/officeDocument/2006/relationships/hyperlink" Target="https://www.medicaid.gov/state-resource-center/downloads/medicaid-disaster-relief-spa-template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medicaid.gov/medicaid/medicaid-state-plan-amendments/index.html" TargetMode="External"/><Relationship Id="rId5" Type="http://schemas.openxmlformats.org/officeDocument/2006/relationships/hyperlink" Target="https://www.medicaid.gov/state-resource-center/downloads/appendix-k-template.docx" TargetMode="External"/><Relationship Id="rId4" Type="http://schemas.openxmlformats.org/officeDocument/2006/relationships/hyperlink" Target="https://www.medicaid.gov/resources-for-states/disaster-response-toolkit/home-community-based-services-public-health-emergencies/emergency-preparedness-and-response-for-home-and-community-based-hcbs-1915c-waivers/index.html" TargetMode="External"/><Relationship Id="rId9" Type="http://schemas.openxmlformats.org/officeDocument/2006/relationships/hyperlink" Target="https://www.medicaid.gov/resources-for-states/disaster-response-toolkit/federal-disaster-resources/index.html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edicaid.gov/medicaid/section-1115-demo/demonstration-and-waiver-list/index.html" TargetMode="External"/><Relationship Id="rId3" Type="http://schemas.openxmlformats.org/officeDocument/2006/relationships/chart" Target="../charts/chart4.xml"/><Relationship Id="rId7" Type="http://schemas.openxmlformats.org/officeDocument/2006/relationships/hyperlink" Target="https://www.medicaid.gov/state-resource-center/downloads/medicaid-disaster-relief-spa-template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medicaid.gov/medicaid/medicaid-state-plan-amendments/index.html" TargetMode="External"/><Relationship Id="rId5" Type="http://schemas.openxmlformats.org/officeDocument/2006/relationships/hyperlink" Target="https://www.medicaid.gov/state-resource-center/downloads/appendix-k-template.docx" TargetMode="External"/><Relationship Id="rId4" Type="http://schemas.openxmlformats.org/officeDocument/2006/relationships/hyperlink" Target="https://www.medicaid.gov/resources-for-states/disaster-response-toolkit/home-community-based-services-public-health-emergencies/emergency-preparedness-and-response-for-home-and-community-based-hcbs-1915c-waivers/index.html" TargetMode="External"/><Relationship Id="rId9" Type="http://schemas.openxmlformats.org/officeDocument/2006/relationships/hyperlink" Target="https://www.medicaid.gov/resources-for-states/disaster-response-toolkit/federal-disaster-resources/index.html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edicaid.gov/medicaid/section-1115-demo/demonstration-and-waiver-list/index.html" TargetMode="External"/><Relationship Id="rId3" Type="http://schemas.openxmlformats.org/officeDocument/2006/relationships/chart" Target="../charts/chart5.xml"/><Relationship Id="rId7" Type="http://schemas.openxmlformats.org/officeDocument/2006/relationships/hyperlink" Target="https://www.medicaid.gov/state-resource-center/downloads/medicaid-disaster-relief-spa-template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medicaid.gov/medicaid/medicaid-state-plan-amendments/index.html" TargetMode="External"/><Relationship Id="rId5" Type="http://schemas.openxmlformats.org/officeDocument/2006/relationships/hyperlink" Target="https://www.medicaid.gov/state-resource-center/downloads/appendix-k-template.docx" TargetMode="External"/><Relationship Id="rId4" Type="http://schemas.openxmlformats.org/officeDocument/2006/relationships/hyperlink" Target="https://www.medicaid.gov/resources-for-states/disaster-response-toolkit/home-community-based-services-public-health-emergencies/emergency-preparedness-and-response-for-home-and-community-based-hcbs-1915c-waivers/index.html" TargetMode="External"/><Relationship Id="rId9" Type="http://schemas.openxmlformats.org/officeDocument/2006/relationships/hyperlink" Target="https://www.medicaid.gov/resources-for-states/disaster-response-toolkit/federal-disaster-resources/index.html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edicaid.gov/medicaid/section-1115-demo/demonstration-and-waiver-list/index.html" TargetMode="External"/><Relationship Id="rId3" Type="http://schemas.openxmlformats.org/officeDocument/2006/relationships/chart" Target="../charts/chart6.xml"/><Relationship Id="rId7" Type="http://schemas.openxmlformats.org/officeDocument/2006/relationships/hyperlink" Target="https://www.medicaid.gov/state-resource-center/downloads/medicaid-disaster-relief-spa-template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medicaid.gov/medicaid/medicaid-state-plan-amendments/index.html" TargetMode="External"/><Relationship Id="rId5" Type="http://schemas.openxmlformats.org/officeDocument/2006/relationships/hyperlink" Target="https://www.medicaid.gov/state-resource-center/downloads/appendix-k-template.docx" TargetMode="External"/><Relationship Id="rId4" Type="http://schemas.openxmlformats.org/officeDocument/2006/relationships/hyperlink" Target="https://www.medicaid.gov/resources-for-states/disaster-response-toolkit/home-community-based-services-public-health-emergencies/emergency-preparedness-and-response-for-home-and-community-based-hcbs-1915c-waivers/index.html" TargetMode="External"/><Relationship Id="rId9" Type="http://schemas.openxmlformats.org/officeDocument/2006/relationships/hyperlink" Target="https://www.medicaid.gov/resources-for-states/disaster-response-toolkit/federal-disaster-resources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629F3DC4-F7A9-47AA-A278-CE62395F6F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Priy</a:t>
            </a:r>
            <a:r>
              <a:rPr lang="en-US" dirty="0" smtClean="0"/>
              <a:t>a Chidambaram</a:t>
            </a:r>
            <a:endParaRPr lang="en-US" dirty="0"/>
          </a:p>
          <a:p>
            <a:r>
              <a:rPr lang="en-US" dirty="0" smtClean="0"/>
              <a:t>October </a:t>
            </a:r>
            <a:r>
              <a:rPr lang="en-US" dirty="0" smtClean="0"/>
              <a:t>9, </a:t>
            </a:r>
            <a:r>
              <a:rPr lang="en-US" dirty="0" smtClean="0"/>
              <a:t>2020</a:t>
            </a:r>
          </a:p>
          <a:p>
            <a:r>
              <a:rPr lang="en-US" dirty="0" smtClean="0"/>
              <a:t>Disability and Aging Collaborative 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A80DD7F-F2F6-413D-B309-B7DBA01DD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7154" y="2330907"/>
            <a:ext cx="8848526" cy="844213"/>
          </a:xfrm>
        </p:spPr>
        <p:txBody>
          <a:bodyPr/>
          <a:lstStyle/>
          <a:p>
            <a:r>
              <a:rPr lang="en-US" sz="4500" dirty="0" smtClean="0"/>
              <a:t>State Actions to Support Medicaid LTSS During COVID-19</a:t>
            </a:r>
            <a:endParaRPr lang="en-US" sz="4500" dirty="0"/>
          </a:p>
        </p:txBody>
      </p:sp>
    </p:spTree>
    <p:extLst>
      <p:ext uri="{BB962C8B-B14F-4D97-AF65-F5344CB8AC3E}">
        <p14:creationId xmlns:p14="http://schemas.microsoft.com/office/powerpoint/2010/main" val="265515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7089" y="1238793"/>
            <a:ext cx="11269371" cy="4024867"/>
          </a:xfrm>
        </p:spPr>
        <p:txBody>
          <a:bodyPr/>
          <a:lstStyle/>
          <a:p>
            <a:r>
              <a:rPr lang="en-US" b="1" dirty="0" smtClean="0"/>
              <a:t>Will states retain any LTSS policy changes after the public health emergency (</a:t>
            </a:r>
            <a:r>
              <a:rPr lang="en-US" b="1" dirty="0" err="1" smtClean="0"/>
              <a:t>PHE</a:t>
            </a:r>
            <a:r>
              <a:rPr lang="en-US" b="1" dirty="0" smtClean="0"/>
              <a:t>) ends?</a:t>
            </a:r>
          </a:p>
          <a:p>
            <a:pPr lvl="1"/>
            <a:r>
              <a:rPr lang="en-US" sz="1600" dirty="0" smtClean="0"/>
              <a:t>Will the PHE be extended beyond </a:t>
            </a:r>
            <a:r>
              <a:rPr lang="en-US" sz="1600" dirty="0" smtClean="0"/>
              <a:t>January 2021</a:t>
            </a:r>
            <a:r>
              <a:rPr lang="en-US" sz="1600" dirty="0" smtClean="0"/>
              <a:t>?</a:t>
            </a:r>
            <a:endParaRPr lang="en-US" sz="1600" dirty="0" smtClean="0"/>
          </a:p>
          <a:p>
            <a:pPr lvl="1"/>
            <a:r>
              <a:rPr lang="en-US" sz="1600" dirty="0" smtClean="0"/>
              <a:t>How will states transition once emergency authorities expire?</a:t>
            </a:r>
          </a:p>
          <a:p>
            <a:pPr lvl="1"/>
            <a:endParaRPr lang="en-US" sz="1200" dirty="0" smtClean="0"/>
          </a:p>
          <a:p>
            <a:r>
              <a:rPr lang="en-US" b="1" dirty="0" smtClean="0"/>
              <a:t>Will states be able sustain policy changes without additional federal fiscal relief?</a:t>
            </a:r>
          </a:p>
          <a:p>
            <a:pPr lvl="1"/>
            <a:r>
              <a:rPr lang="en-US" sz="1600" dirty="0" smtClean="0"/>
              <a:t>6.2 percentage point FMAP increase expires at the end of the quarter when </a:t>
            </a:r>
            <a:r>
              <a:rPr lang="en-US" sz="1600" dirty="0" err="1" smtClean="0"/>
              <a:t>PHE</a:t>
            </a:r>
            <a:r>
              <a:rPr lang="en-US" sz="1600" dirty="0" smtClean="0"/>
              <a:t> ends</a:t>
            </a:r>
          </a:p>
          <a:p>
            <a:pPr lvl="1"/>
            <a:r>
              <a:rPr lang="en-US" sz="1600" dirty="0" smtClean="0"/>
              <a:t>Current FMAP increase is unlikely to fully offset state revenue declines and address budget shortfalls</a:t>
            </a:r>
          </a:p>
          <a:p>
            <a:pPr lvl="1"/>
            <a:r>
              <a:rPr lang="en-US" sz="1600" dirty="0" smtClean="0"/>
              <a:t>Economic impact of pandemic likely to persist beyond </a:t>
            </a:r>
            <a:r>
              <a:rPr lang="en-US" sz="1600" dirty="0" err="1" smtClean="0"/>
              <a:t>PHE</a:t>
            </a:r>
            <a:r>
              <a:rPr lang="en-US" sz="1600" dirty="0" smtClean="0"/>
              <a:t> period</a:t>
            </a:r>
          </a:p>
          <a:p>
            <a:pPr lvl="1"/>
            <a:endParaRPr lang="en-US" sz="1200" dirty="0" smtClean="0"/>
          </a:p>
          <a:p>
            <a:r>
              <a:rPr lang="en-US" b="1" dirty="0" smtClean="0"/>
              <a:t>How will the pandemic’s impact in long-term care settings continue to be addressed?</a:t>
            </a:r>
          </a:p>
          <a:p>
            <a:pPr lvl="1"/>
            <a:r>
              <a:rPr lang="en-US" sz="1600" dirty="0" smtClean="0"/>
              <a:t>Policy recommendations for nursing homes and other institutional settings</a:t>
            </a:r>
          </a:p>
          <a:p>
            <a:pPr lvl="1"/>
            <a:r>
              <a:rPr lang="en-US" sz="1600" dirty="0" smtClean="0"/>
              <a:t>Impact of COVID-19 in congregate community-based settings</a:t>
            </a:r>
          </a:p>
          <a:p>
            <a:pPr lvl="1"/>
            <a:endParaRPr lang="en-US" sz="1200" dirty="0" smtClean="0"/>
          </a:p>
          <a:p>
            <a:r>
              <a:rPr lang="en-US" b="1" dirty="0" smtClean="0"/>
              <a:t>How will the election affect Medicaid LTSS policies?</a:t>
            </a:r>
          </a:p>
          <a:p>
            <a:pPr lvl="1"/>
            <a:r>
              <a:rPr lang="en-US" sz="1600" dirty="0" smtClean="0"/>
              <a:t>Biden plan to increase access to HCBS</a:t>
            </a:r>
          </a:p>
          <a:p>
            <a:pPr lvl="1"/>
            <a:r>
              <a:rPr lang="en-US" sz="1600" dirty="0" smtClean="0"/>
              <a:t>Trump proposals to cap federal financing and invalidate ACA, including HCBS options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Ahead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72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FF_Tagline_Bl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47" y="2492488"/>
            <a:ext cx="10820853" cy="629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32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7206" y="892"/>
            <a:ext cx="5035096" cy="69079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99"/>
          </a:p>
        </p:txBody>
      </p:sp>
      <p:pic>
        <p:nvPicPr>
          <p:cNvPr id="4" name="Picture 3" descr="BLUE_K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05" b="-474"/>
          <a:stretch/>
        </p:blipFill>
        <p:spPr>
          <a:xfrm>
            <a:off x="922626" y="-31611"/>
            <a:ext cx="6201078" cy="694045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996345" y="4843179"/>
            <a:ext cx="2893741" cy="7487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66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Thank you.</a:t>
            </a:r>
          </a:p>
        </p:txBody>
      </p:sp>
      <p:sp>
        <p:nvSpPr>
          <p:cNvPr id="3" name="Rectangle 2"/>
          <p:cNvSpPr/>
          <p:nvPr/>
        </p:nvSpPr>
        <p:spPr>
          <a:xfrm>
            <a:off x="10233061" y="5907640"/>
            <a:ext cx="1037690" cy="78083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7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5743935"/>
              </p:ext>
            </p:extLst>
          </p:nvPr>
        </p:nvGraphicFramePr>
        <p:xfrm>
          <a:off x="463550" y="1905000"/>
          <a:ext cx="11269663" cy="4024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3550" y="6013212"/>
            <a:ext cx="10240087" cy="686761"/>
          </a:xfrm>
        </p:spPr>
        <p:txBody>
          <a:bodyPr/>
          <a:lstStyle/>
          <a:p>
            <a:r>
              <a:rPr lang="en-US" altLang="en-US" dirty="0"/>
              <a:t>NOTE: Total LTSS expenditures include spending on residential care facilities, nursing homes, home health services, and home and community-based waiver services. Expenditures also include spending on ambulance providers and some post-acute care. This chart does not include Medicare spending on post-acute care ($</a:t>
            </a:r>
            <a:r>
              <a:rPr lang="en-US" altLang="en-US" dirty="0" smtClean="0"/>
              <a:t>83.3 </a:t>
            </a:r>
            <a:r>
              <a:rPr lang="en-US" altLang="en-US" dirty="0"/>
              <a:t>billion in </a:t>
            </a:r>
            <a:r>
              <a:rPr lang="en-US" altLang="en-US" dirty="0" smtClean="0"/>
              <a:t>2018). </a:t>
            </a:r>
            <a:r>
              <a:rPr lang="en-US" altLang="en-US" dirty="0"/>
              <a:t>All home and community-based waiver services are attributed to Medicaid. </a:t>
            </a:r>
          </a:p>
          <a:p>
            <a:r>
              <a:rPr lang="en-US" altLang="en-US" dirty="0"/>
              <a:t>SOURCE: </a:t>
            </a:r>
            <a:r>
              <a:rPr lang="en-US" dirty="0"/>
              <a:t>KFF estimates based on </a:t>
            </a:r>
            <a:r>
              <a:rPr lang="en-US" dirty="0" smtClean="0"/>
              <a:t>2018 </a:t>
            </a:r>
            <a:r>
              <a:rPr lang="en-US" dirty="0"/>
              <a:t>National Health Expenditure Accounts data from CMS, Office of the Actuary.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Medicaid continues to finance the majority of long-term </a:t>
            </a:r>
            <a:r>
              <a:rPr lang="en-US" dirty="0"/>
              <a:t>services and supports (</a:t>
            </a:r>
            <a:r>
              <a:rPr lang="en-US" dirty="0" smtClean="0"/>
              <a:t>LTSS), 2018. </a:t>
            </a:r>
            <a:endParaRPr lang="en-US" dirty="0"/>
          </a:p>
        </p:txBody>
      </p:sp>
      <p:sp>
        <p:nvSpPr>
          <p:cNvPr id="7" name="Right Brace 6"/>
          <p:cNvSpPr/>
          <p:nvPr/>
        </p:nvSpPr>
        <p:spPr>
          <a:xfrm>
            <a:off x="6756400" y="2707481"/>
            <a:ext cx="338667" cy="2235200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020098" y="3339069"/>
            <a:ext cx="291006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Medicaid LTSS Spending = $</a:t>
            </a:r>
            <a:r>
              <a:rPr lang="en-US" alt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196.9 </a:t>
            </a:r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billion</a:t>
            </a:r>
          </a:p>
        </p:txBody>
      </p:sp>
    </p:spTree>
    <p:extLst>
      <p:ext uri="{BB962C8B-B14F-4D97-AF65-F5344CB8AC3E}">
        <p14:creationId xmlns:p14="http://schemas.microsoft.com/office/powerpoint/2010/main" val="135358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173124"/>
              </p:ext>
            </p:extLst>
          </p:nvPr>
        </p:nvGraphicFramePr>
        <p:xfrm>
          <a:off x="463550" y="1905000"/>
          <a:ext cx="11269663" cy="4024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SOURCE: Steve Eiken, Kate Sredl, Brian Burwell, and Angie Amos, Medicaid Expenditures for Long-Term Services and Supports in FY 2016 (IBM Watson Health, May, 2018), </a:t>
            </a:r>
            <a:r>
              <a:rPr lang="en-US" dirty="0">
                <a:latin typeface="+mj-lt"/>
                <a:hlinkClick r:id="rId4"/>
              </a:rPr>
              <a:t>https://www.medicaid.gov/medicaid/ltss/downloads/reports-and-evaluations/ltssexpenditures2016.pdf</a:t>
            </a:r>
            <a:r>
              <a:rPr lang="en-US" dirty="0">
                <a:latin typeface="+mj-lt"/>
              </a:rPr>
              <a:t>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States have made steady progress shifting the balance of Medicaid LTSS spending from institutions to the community.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9959" y="409524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+mj-lt"/>
                <a:cs typeface="Arial" panose="020B0604020202020204" pitchFamily="34" charset="0"/>
              </a:rPr>
              <a:t>$57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85967" y="371799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+mj-lt"/>
                <a:cs typeface="Arial" panose="020B0604020202020204" pitchFamily="34" charset="0"/>
              </a:rPr>
              <a:t>$76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79396" y="3124233"/>
            <a:ext cx="743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+mj-lt"/>
                <a:cs typeface="Arial" panose="020B0604020202020204" pitchFamily="34" charset="0"/>
              </a:rPr>
              <a:t>$107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46628" y="2483888"/>
            <a:ext cx="743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+mj-lt"/>
                <a:cs typeface="Arial" panose="020B0604020202020204" pitchFamily="34" charset="0"/>
              </a:rPr>
              <a:t>$139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77822" y="2381499"/>
            <a:ext cx="698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+mj-lt"/>
                <a:cs typeface="Arial" panose="020B0604020202020204" pitchFamily="34" charset="0"/>
              </a:rPr>
              <a:t>$142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63931" y="2310554"/>
            <a:ext cx="851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+mj-lt"/>
                <a:cs typeface="Arial" panose="020B0604020202020204" pitchFamily="34" charset="0"/>
              </a:rPr>
              <a:t>$146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8360" y="2189937"/>
            <a:ext cx="788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+mj-lt"/>
                <a:cs typeface="Arial" panose="020B0604020202020204" pitchFamily="34" charset="0"/>
              </a:rPr>
              <a:t>$152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7FD89D8-9185-4E06-8A75-39A311EA716C}"/>
              </a:ext>
            </a:extLst>
          </p:cNvPr>
          <p:cNvSpPr txBox="1"/>
          <p:nvPr/>
        </p:nvSpPr>
        <p:spPr>
          <a:xfrm>
            <a:off x="8072278" y="2059222"/>
            <a:ext cx="801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+mj-lt"/>
                <a:cs typeface="Arial" panose="020B0604020202020204" pitchFamily="34" charset="0"/>
              </a:rPr>
              <a:t>$159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7FD89D8-9185-4E06-8A75-39A311EA716C}"/>
              </a:ext>
            </a:extLst>
          </p:cNvPr>
          <p:cNvSpPr txBox="1"/>
          <p:nvPr/>
        </p:nvSpPr>
        <p:spPr>
          <a:xfrm>
            <a:off x="9069847" y="1936441"/>
            <a:ext cx="796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+mj-lt"/>
                <a:cs typeface="Arial" panose="020B0604020202020204" pitchFamily="34" charset="0"/>
              </a:rPr>
              <a:t>$167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82161" y="4897821"/>
            <a:ext cx="609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  <a:latin typeface="+mj-lt"/>
                <a:cs typeface="Meta Offc Pro"/>
              </a:rPr>
              <a:t>82%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32830" y="4622093"/>
            <a:ext cx="609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  <a:latin typeface="+mj-lt"/>
                <a:cs typeface="Meta Offc Pro"/>
              </a:rPr>
              <a:t>63%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48919" y="4622093"/>
            <a:ext cx="609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  <a:latin typeface="+mj-lt"/>
                <a:cs typeface="Meta Offc Pro"/>
              </a:rPr>
              <a:t>52%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21531" y="4620703"/>
            <a:ext cx="609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  <a:latin typeface="+mj-lt"/>
                <a:cs typeface="Meta Offc Pro"/>
              </a:rPr>
              <a:t>51%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161490" y="4622093"/>
            <a:ext cx="609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  <a:latin typeface="+mj-lt"/>
                <a:cs typeface="Meta Offc Pro"/>
              </a:rPr>
              <a:t>49%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008984" y="4783582"/>
            <a:ext cx="609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  <a:latin typeface="+mj-lt"/>
                <a:cs typeface="Meta Offc Pro"/>
              </a:rPr>
              <a:t>73%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79338" y="4384072"/>
            <a:ext cx="609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  <a:latin typeface="+mj-lt"/>
                <a:cs typeface="Meta Offc Pro"/>
              </a:rPr>
              <a:t>18%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985967" y="4101414"/>
            <a:ext cx="609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  <a:latin typeface="+mj-lt"/>
                <a:cs typeface="Meta Offc Pro"/>
              </a:rPr>
              <a:t>27%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013589" y="3654453"/>
            <a:ext cx="609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  <a:latin typeface="+mj-lt"/>
                <a:cs typeface="Meta Offc Pro"/>
              </a:rPr>
              <a:t>37%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062798" y="3217387"/>
            <a:ext cx="609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  <a:latin typeface="+mj-lt"/>
                <a:cs typeface="Meta Offc Pro"/>
              </a:rPr>
              <a:t>48%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084463" y="3183508"/>
            <a:ext cx="609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  <a:latin typeface="+mj-lt"/>
                <a:cs typeface="Meta Offc Pro"/>
              </a:rPr>
              <a:t>49%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108903" y="3183507"/>
            <a:ext cx="609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  <a:latin typeface="+mj-lt"/>
                <a:cs typeface="Meta Offc Pro"/>
              </a:rPr>
              <a:t>51%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137620" y="4622093"/>
            <a:ext cx="609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  <a:latin typeface="+mj-lt"/>
                <a:cs typeface="Meta Offc Pro"/>
              </a:rPr>
              <a:t>47%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61490" y="3156941"/>
            <a:ext cx="609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  <a:latin typeface="+mj-lt"/>
                <a:cs typeface="Meta Offc Pro"/>
              </a:rPr>
              <a:t>53%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5777BFE-8463-46CD-AA20-9184255D974C}"/>
              </a:ext>
            </a:extLst>
          </p:cNvPr>
          <p:cNvSpPr txBox="1"/>
          <p:nvPr/>
        </p:nvSpPr>
        <p:spPr>
          <a:xfrm>
            <a:off x="8169604" y="3147317"/>
            <a:ext cx="609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  <a:latin typeface="+mj-lt"/>
                <a:cs typeface="Meta Offc Pro"/>
              </a:rPr>
              <a:t>54%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80C25F5-B1FF-4396-AB4B-754EF59C5BCB}"/>
              </a:ext>
            </a:extLst>
          </p:cNvPr>
          <p:cNvSpPr txBox="1"/>
          <p:nvPr/>
        </p:nvSpPr>
        <p:spPr>
          <a:xfrm>
            <a:off x="8168194" y="4622093"/>
            <a:ext cx="609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  <a:latin typeface="+mj-lt"/>
                <a:cs typeface="Meta Offc Pro"/>
              </a:rPr>
              <a:t>46%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5777BFE-8463-46CD-AA20-9184255D974C}"/>
              </a:ext>
            </a:extLst>
          </p:cNvPr>
          <p:cNvSpPr txBox="1"/>
          <p:nvPr/>
        </p:nvSpPr>
        <p:spPr>
          <a:xfrm>
            <a:off x="9228619" y="3080709"/>
            <a:ext cx="609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  <a:latin typeface="+mj-lt"/>
                <a:cs typeface="Meta Offc Pro"/>
              </a:rPr>
              <a:t>57%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80C25F5-B1FF-4396-AB4B-754EF59C5BCB}"/>
              </a:ext>
            </a:extLst>
          </p:cNvPr>
          <p:cNvSpPr txBox="1"/>
          <p:nvPr/>
        </p:nvSpPr>
        <p:spPr>
          <a:xfrm>
            <a:off x="9228619" y="4622093"/>
            <a:ext cx="609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chemeClr val="bg1"/>
                </a:solidFill>
                <a:latin typeface="+mj-lt"/>
                <a:cs typeface="Meta Offc Pro"/>
              </a:rPr>
              <a:t>43%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232235" y="1672188"/>
            <a:ext cx="5181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+mj-lt"/>
                <a:cs typeface="Arial" panose="020B0604020202020204" pitchFamily="34" charset="0"/>
              </a:rPr>
              <a:t>Annual Medicaid LTSS Spending, in billions:  </a:t>
            </a:r>
          </a:p>
        </p:txBody>
      </p:sp>
    </p:spTree>
    <p:extLst>
      <p:ext uri="{BB962C8B-B14F-4D97-AF65-F5344CB8AC3E}">
        <p14:creationId xmlns:p14="http://schemas.microsoft.com/office/powerpoint/2010/main" val="319331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has disproportionately impacted people who use LTSS.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031" y="1962053"/>
            <a:ext cx="3265885" cy="461665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Who needs LTSS?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33724" y="1953962"/>
            <a:ext cx="3639827" cy="45397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350" b="1" dirty="0" smtClean="0">
                <a:solidFill>
                  <a:schemeClr val="bg1"/>
                </a:solidFill>
              </a:rPr>
              <a:t>Why does LTSS matter?</a:t>
            </a:r>
            <a:endParaRPr lang="en-US" sz="235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87038" y="1962053"/>
            <a:ext cx="3427452" cy="461665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Why are they at risk?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38032" y="2694454"/>
            <a:ext cx="3265884" cy="3202816"/>
          </a:xfrm>
          <a:prstGeom prst="rect">
            <a:avLst/>
          </a:prstGeom>
          <a:solidFill>
            <a:srgbClr val="E5E5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 smtClean="0">
                <a:solidFill>
                  <a:srgbClr val="393D40"/>
                </a:solidFill>
              </a:rPr>
              <a:t>People who use LTSS may have: </a:t>
            </a:r>
          </a:p>
          <a:p>
            <a:endParaRPr lang="en-US" sz="1200" dirty="0" smtClean="0">
              <a:solidFill>
                <a:srgbClr val="393D4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rgbClr val="393D40"/>
                </a:solidFill>
              </a:rPr>
              <a:t>Cognitive disabilities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rgbClr val="393D40"/>
                </a:solidFill>
              </a:rPr>
              <a:t>Physical disabilities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rgbClr val="393D40"/>
                </a:solidFill>
              </a:rPr>
              <a:t>Disabling chronic </a:t>
            </a:r>
            <a:r>
              <a:rPr lang="en-US" sz="2200" dirty="0" smtClean="0">
                <a:solidFill>
                  <a:srgbClr val="393D40"/>
                </a:solidFill>
              </a:rPr>
              <a:t>conditions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rgbClr val="393D40"/>
                </a:solidFill>
              </a:rPr>
              <a:t>A</a:t>
            </a:r>
            <a:r>
              <a:rPr lang="en-US" sz="2200" dirty="0" smtClean="0">
                <a:solidFill>
                  <a:srgbClr val="393D40"/>
                </a:solidFill>
              </a:rPr>
              <a:t>ging-related disabilities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233725" y="2612134"/>
            <a:ext cx="3639826" cy="3219457"/>
          </a:xfrm>
          <a:prstGeom prst="rect">
            <a:avLst/>
          </a:prstGeom>
          <a:solidFill>
            <a:srgbClr val="E5E5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rgbClr val="393D40"/>
                </a:solidFill>
              </a:rPr>
              <a:t>SPD rely on Medicaid LTSS for daily self-care and independent living needs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rgbClr val="393D40"/>
                </a:solidFill>
              </a:rPr>
              <a:t>Crucial for coverage </a:t>
            </a:r>
            <a:r>
              <a:rPr lang="en-US" sz="2200" dirty="0">
                <a:solidFill>
                  <a:srgbClr val="393D40"/>
                </a:solidFill>
              </a:rPr>
              <a:t>and access to care to continued uninterrupted during the </a:t>
            </a:r>
            <a:r>
              <a:rPr lang="en-US" sz="2200" dirty="0" smtClean="0">
                <a:solidFill>
                  <a:srgbClr val="393D40"/>
                </a:solidFill>
              </a:rPr>
              <a:t>pandemic</a:t>
            </a:r>
            <a:endParaRPr lang="en-US" sz="2200" dirty="0">
              <a:solidFill>
                <a:srgbClr val="393D4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200" dirty="0">
              <a:solidFill>
                <a:srgbClr val="393D4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387038" y="2612135"/>
            <a:ext cx="3427452" cy="3219457"/>
          </a:xfrm>
          <a:prstGeom prst="rect">
            <a:avLst/>
          </a:prstGeom>
          <a:solidFill>
            <a:srgbClr val="E5E5E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rgbClr val="393D40"/>
                </a:solidFill>
              </a:rPr>
              <a:t>Old age and chronic conditions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rgbClr val="393D40"/>
                </a:solidFill>
              </a:rPr>
              <a:t>Residence in congregate settings such as nursing homes or group </a:t>
            </a:r>
            <a:r>
              <a:rPr lang="en-US" sz="2200" dirty="0" smtClean="0">
                <a:solidFill>
                  <a:srgbClr val="393D40"/>
                </a:solidFill>
              </a:rPr>
              <a:t>homes</a:t>
            </a:r>
            <a:endParaRPr lang="en-US" sz="2200" dirty="0">
              <a:solidFill>
                <a:srgbClr val="393D4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8312" y="6068533"/>
            <a:ext cx="10240087" cy="686761"/>
          </a:xfrm>
        </p:spPr>
        <p:txBody>
          <a:bodyPr/>
          <a:lstStyle/>
          <a:p>
            <a:r>
              <a:rPr lang="en-US" dirty="0" smtClean="0"/>
              <a:t>SOURCE:  KFF, </a:t>
            </a:r>
            <a:r>
              <a:rPr lang="en-US" dirty="0" smtClean="0">
                <a:hlinkClick r:id="rId3"/>
              </a:rPr>
              <a:t>State Actions to Sustain Medicaid Long-Term Services and Supports DuringCOVID-19 </a:t>
            </a:r>
            <a:r>
              <a:rPr lang="en-US" dirty="0" smtClean="0"/>
              <a:t>(Aug. 2020).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981627" cy="2743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87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3738254"/>
              </p:ext>
            </p:extLst>
          </p:nvPr>
        </p:nvGraphicFramePr>
        <p:xfrm>
          <a:off x="468314" y="1654628"/>
          <a:ext cx="11264900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8943">
                  <a:extLst>
                    <a:ext uri="{9D8B030D-6E8A-4147-A177-3AD203B41FA5}">
                      <a16:colId xmlns:a16="http://schemas.microsoft.com/office/drawing/2014/main" val="2077621417"/>
                    </a:ext>
                  </a:extLst>
                </a:gridCol>
                <a:gridCol w="6557554">
                  <a:extLst>
                    <a:ext uri="{9D8B030D-6E8A-4147-A177-3AD203B41FA5}">
                      <a16:colId xmlns:a16="http://schemas.microsoft.com/office/drawing/2014/main" val="2183711880"/>
                    </a:ext>
                  </a:extLst>
                </a:gridCol>
                <a:gridCol w="2628403">
                  <a:extLst>
                    <a:ext uri="{9D8B030D-6E8A-4147-A177-3AD203B41FA5}">
                      <a16:colId xmlns:a16="http://schemas.microsoft.com/office/drawing/2014/main" val="446599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Authority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Expiration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3895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Disaster-Relief</a:t>
                      </a:r>
                      <a:r>
                        <a:rPr lang="en-US" b="1" baseline="0" dirty="0" smtClean="0"/>
                        <a:t> SPA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Temporary changes to eligibility, enrollment, premiums, cost-sharing,</a:t>
                      </a:r>
                      <a:r>
                        <a:rPr lang="en-US" baseline="0" dirty="0" smtClean="0"/>
                        <a:t> benefits, payment.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End of </a:t>
                      </a:r>
                      <a:r>
                        <a:rPr lang="en-US" dirty="0" err="1" smtClean="0"/>
                        <a:t>PHE</a:t>
                      </a:r>
                      <a:r>
                        <a:rPr lang="en-US" baseline="0" dirty="0" smtClean="0"/>
                        <a:t> or earlier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221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Traditional SPA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Change state plan provisions, such as eligibility, services, payment</a:t>
                      </a:r>
                      <a:r>
                        <a:rPr lang="en-US" baseline="0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When subsequently amended or terminated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6606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HCBS Waiver Appendix K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Temporary changes to provisions such as eligibility, services, payment, provider</a:t>
                      </a:r>
                      <a:r>
                        <a:rPr lang="en-US" baseline="0" dirty="0" smtClean="0"/>
                        <a:t> qualifications, service planning, incident reporting, settings to respond to emergency.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1/26/21,</a:t>
                      </a:r>
                      <a:r>
                        <a:rPr lang="en-US" baseline="0" dirty="0" smtClean="0"/>
                        <a:t> or earlier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584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Section 1115 Waiver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Waive</a:t>
                      </a:r>
                      <a:r>
                        <a:rPr lang="en-US" baseline="0" dirty="0" smtClean="0"/>
                        <a:t> regular program rules to protect health, safety, and welfare of individuals and providers affected by COVID-19.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60 days after </a:t>
                      </a:r>
                      <a:r>
                        <a:rPr lang="en-US" dirty="0" err="1" smtClean="0"/>
                        <a:t>PHE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ends or earlier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844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Section 1135 Waiver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Waive</a:t>
                      </a:r>
                      <a:r>
                        <a:rPr lang="en-US" baseline="0" dirty="0" smtClean="0"/>
                        <a:t> regular program rules to ensure sufficient health care services available to meet enrollee needs and reimburse providers.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End of </a:t>
                      </a:r>
                      <a:r>
                        <a:rPr lang="en-US" dirty="0" err="1" smtClean="0"/>
                        <a:t>PHE</a:t>
                      </a:r>
                      <a:r>
                        <a:rPr lang="en-US" dirty="0" smtClean="0"/>
                        <a:t>, per CMS guidance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528283"/>
                  </a:ext>
                </a:extLst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8314" y="457036"/>
            <a:ext cx="11264900" cy="860136"/>
          </a:xfrm>
        </p:spPr>
        <p:txBody>
          <a:bodyPr/>
          <a:lstStyle/>
          <a:p>
            <a:r>
              <a:rPr lang="en-US" dirty="0" smtClean="0"/>
              <a:t>States have adopted policies to support Medicaid LTSS using a variety of emergency authorities.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8312" y="6068533"/>
            <a:ext cx="10240087" cy="686761"/>
          </a:xfrm>
        </p:spPr>
        <p:txBody>
          <a:bodyPr/>
          <a:lstStyle/>
          <a:p>
            <a:r>
              <a:rPr lang="en-US" dirty="0" smtClean="0"/>
              <a:t>NOTE:  </a:t>
            </a:r>
            <a:r>
              <a:rPr lang="en-US" dirty="0" err="1" smtClean="0"/>
              <a:t>PHE</a:t>
            </a:r>
            <a:r>
              <a:rPr lang="en-US" dirty="0" smtClean="0"/>
              <a:t> = public health emergency</a:t>
            </a:r>
          </a:p>
          <a:p>
            <a:r>
              <a:rPr lang="en-US" dirty="0" smtClean="0"/>
              <a:t>SOURCE:  KFF, </a:t>
            </a:r>
            <a:r>
              <a:rPr lang="en-US" dirty="0" smtClean="0">
                <a:hlinkClick r:id="rId3"/>
              </a:rPr>
              <a:t>State Actions to Sustain Medicaid Long-Term Services and Supports </a:t>
            </a:r>
            <a:r>
              <a:rPr lang="en-US" dirty="0" smtClean="0">
                <a:hlinkClick r:id="rId3"/>
              </a:rPr>
              <a:t>During COVID-19 </a:t>
            </a:r>
            <a:r>
              <a:rPr lang="en-US" dirty="0" smtClean="0"/>
              <a:t>(Aug. 2020).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83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211194" y="1480110"/>
          <a:ext cx="11856539" cy="4518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11194" y="6093992"/>
            <a:ext cx="10708399" cy="686761"/>
          </a:xfrm>
        </p:spPr>
        <p:txBody>
          <a:bodyPr/>
          <a:lstStyle/>
          <a:p>
            <a:r>
              <a:rPr lang="en-US" dirty="0" smtClean="0"/>
              <a:t>NOTE:  HCBS = home and community-based services. </a:t>
            </a:r>
          </a:p>
          <a:p>
            <a:r>
              <a:rPr lang="en-US" dirty="0" smtClean="0"/>
              <a:t>SOURCE: KFF analysis of approved HCBS waiver </a:t>
            </a:r>
            <a:r>
              <a:rPr lang="en-US" dirty="0" smtClean="0">
                <a:hlinkClick r:id="rId4"/>
              </a:rPr>
              <a:t>Appendix Ks</a:t>
            </a:r>
            <a:r>
              <a:rPr lang="en-US" dirty="0" smtClean="0"/>
              <a:t> and the </a:t>
            </a:r>
            <a:r>
              <a:rPr lang="en-US" dirty="0" smtClean="0">
                <a:hlinkClick r:id="rId5"/>
              </a:rPr>
              <a:t>Appendix K Template</a:t>
            </a:r>
            <a:r>
              <a:rPr lang="en-US" dirty="0" smtClean="0"/>
              <a:t>; </a:t>
            </a:r>
            <a:r>
              <a:rPr lang="en-US" dirty="0" smtClean="0">
                <a:hlinkClick r:id="rId6"/>
              </a:rPr>
              <a:t>approved SPAs</a:t>
            </a:r>
            <a:r>
              <a:rPr lang="en-US" dirty="0" smtClean="0"/>
              <a:t> and the </a:t>
            </a:r>
            <a:r>
              <a:rPr lang="en-US" dirty="0" smtClean="0">
                <a:hlinkClick r:id="rId7"/>
              </a:rPr>
              <a:t>Medicaid Disaster Relief SPA Template</a:t>
            </a:r>
            <a:r>
              <a:rPr lang="en-US" dirty="0" smtClean="0"/>
              <a:t>; approved COVID-19 Public Health Emergency </a:t>
            </a:r>
            <a:r>
              <a:rPr lang="en-US" dirty="0" smtClean="0">
                <a:hlinkClick r:id="rId8"/>
              </a:rPr>
              <a:t>Section 1115 demonstrations</a:t>
            </a:r>
            <a:r>
              <a:rPr lang="en-US" dirty="0" smtClean="0"/>
              <a:t>; approved </a:t>
            </a:r>
            <a:r>
              <a:rPr lang="en-US" dirty="0" smtClean="0">
                <a:hlinkClick r:id="rId9"/>
              </a:rPr>
              <a:t>Section 1135 waivers</a:t>
            </a:r>
            <a:r>
              <a:rPr lang="en-US" dirty="0" smtClean="0"/>
              <a:t>; and Medicaid actions to address COVID-19 posted on publicly available state websites. 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2285" y="524864"/>
            <a:ext cx="11396165" cy="860136"/>
          </a:xfrm>
        </p:spPr>
        <p:txBody>
          <a:bodyPr/>
          <a:lstStyle/>
          <a:p>
            <a:r>
              <a:rPr lang="en-US" dirty="0" smtClean="0"/>
              <a:t>Medicaid </a:t>
            </a:r>
            <a:r>
              <a:rPr lang="en-US" dirty="0"/>
              <a:t>Long-Term Services and </a:t>
            </a:r>
            <a:r>
              <a:rPr lang="en-US" dirty="0" smtClean="0"/>
              <a:t>Supports State Emergency Actions in Response to COVID-19, as of August 21, 2020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74034" y="1557185"/>
            <a:ext cx="41308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Number of States Taking Action: </a:t>
            </a:r>
            <a:endParaRPr lang="en-US" sz="1600" b="1" dirty="0"/>
          </a:p>
        </p:txBody>
      </p:sp>
      <p:sp>
        <p:nvSpPr>
          <p:cNvPr id="5" name="Rectangle 4"/>
          <p:cNvSpPr/>
          <p:nvPr/>
        </p:nvSpPr>
        <p:spPr>
          <a:xfrm>
            <a:off x="1580133" y="1919265"/>
            <a:ext cx="247186" cy="222361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62120" y="1919265"/>
            <a:ext cx="247186" cy="222361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971621" y="1883919"/>
            <a:ext cx="247186" cy="222361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27319" y="1883919"/>
            <a:ext cx="2604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Eligibility &amp; Enrollment</a:t>
            </a:r>
            <a:endParaRPr lang="en-US" sz="1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362807" y="1876556"/>
            <a:ext cx="2604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Benefits</a:t>
            </a:r>
            <a:endParaRPr lang="en-US" sz="1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314938" y="1853620"/>
            <a:ext cx="26046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Providers &amp; Oversight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36336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6411851"/>
              </p:ext>
            </p:extLst>
          </p:nvPr>
        </p:nvGraphicFramePr>
        <p:xfrm>
          <a:off x="463550" y="1905000"/>
          <a:ext cx="11269663" cy="4024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8312" y="5929313"/>
            <a:ext cx="10240087" cy="686761"/>
          </a:xfrm>
        </p:spPr>
        <p:txBody>
          <a:bodyPr/>
          <a:lstStyle/>
          <a:p>
            <a:r>
              <a:rPr lang="en-US" dirty="0" smtClean="0"/>
              <a:t>NOTE: LTSS = long-term services and supports. HCBS = home and community-based services.</a:t>
            </a:r>
            <a:endParaRPr lang="en-US" dirty="0"/>
          </a:p>
          <a:p>
            <a:r>
              <a:rPr lang="en-US" dirty="0" smtClean="0"/>
              <a:t>SOURCE</a:t>
            </a:r>
            <a:r>
              <a:rPr lang="en-US" dirty="0"/>
              <a:t>: KFF analysis of approved </a:t>
            </a:r>
            <a:r>
              <a:rPr lang="en-US" dirty="0">
                <a:hlinkClick r:id="rId4"/>
              </a:rPr>
              <a:t>Appendix Ks</a:t>
            </a:r>
            <a:r>
              <a:rPr lang="en-US" dirty="0"/>
              <a:t> and the </a:t>
            </a:r>
            <a:r>
              <a:rPr lang="en-US" dirty="0">
                <a:hlinkClick r:id="rId5"/>
              </a:rPr>
              <a:t>Appendix K Template</a:t>
            </a:r>
            <a:r>
              <a:rPr lang="en-US" dirty="0"/>
              <a:t>; </a:t>
            </a:r>
            <a:r>
              <a:rPr lang="en-US" dirty="0">
                <a:hlinkClick r:id="rId6"/>
              </a:rPr>
              <a:t>approved SPAs</a:t>
            </a:r>
            <a:r>
              <a:rPr lang="en-US" dirty="0"/>
              <a:t> and the </a:t>
            </a:r>
            <a:r>
              <a:rPr lang="en-US" dirty="0">
                <a:hlinkClick r:id="rId7"/>
              </a:rPr>
              <a:t>Medicaid Disaster Relief SPA Template</a:t>
            </a:r>
            <a:r>
              <a:rPr lang="en-US" dirty="0"/>
              <a:t>; approved COVID-19 Public Health Emergency </a:t>
            </a:r>
            <a:r>
              <a:rPr lang="en-US" dirty="0">
                <a:hlinkClick r:id="rId8"/>
              </a:rPr>
              <a:t>Section 1115(a) demonstrations</a:t>
            </a:r>
            <a:r>
              <a:rPr lang="en-US" dirty="0"/>
              <a:t>; approved </a:t>
            </a:r>
            <a:r>
              <a:rPr lang="en-US" dirty="0">
                <a:hlinkClick r:id="rId9"/>
              </a:rPr>
              <a:t>Section 1135 waivers</a:t>
            </a:r>
            <a:r>
              <a:rPr lang="en-US" dirty="0"/>
              <a:t>; and Medicaid actions to address COVID-19 posted on publicly available state websites.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Nearly all states have streamlined enrollment processes, while about half have expanded eligibility criteria, as of 8/21/20.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59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2287018"/>
              </p:ext>
            </p:extLst>
          </p:nvPr>
        </p:nvGraphicFramePr>
        <p:xfrm>
          <a:off x="463550" y="1724298"/>
          <a:ext cx="11269663" cy="41601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8312" y="5936680"/>
            <a:ext cx="10240087" cy="686761"/>
          </a:xfrm>
        </p:spPr>
        <p:txBody>
          <a:bodyPr/>
          <a:lstStyle/>
          <a:p>
            <a:r>
              <a:rPr lang="en-US" dirty="0" smtClean="0"/>
              <a:t>NOTES: LTSS = long-term services and supports. HCBS = home and community-based services. </a:t>
            </a:r>
          </a:p>
          <a:p>
            <a:r>
              <a:rPr lang="en-US" dirty="0" smtClean="0"/>
              <a:t>SOURCE</a:t>
            </a:r>
            <a:r>
              <a:rPr lang="en-US" dirty="0"/>
              <a:t>: KFF analysis of approved </a:t>
            </a:r>
            <a:r>
              <a:rPr lang="en-US" dirty="0">
                <a:hlinkClick r:id="rId4"/>
              </a:rPr>
              <a:t>Appendix Ks</a:t>
            </a:r>
            <a:r>
              <a:rPr lang="en-US" dirty="0"/>
              <a:t> and the </a:t>
            </a:r>
            <a:r>
              <a:rPr lang="en-US" dirty="0">
                <a:hlinkClick r:id="rId5"/>
              </a:rPr>
              <a:t>Appendix K Template</a:t>
            </a:r>
            <a:r>
              <a:rPr lang="en-US" dirty="0"/>
              <a:t>; </a:t>
            </a:r>
            <a:r>
              <a:rPr lang="en-US" dirty="0">
                <a:hlinkClick r:id="rId6"/>
              </a:rPr>
              <a:t>approved SPAs</a:t>
            </a:r>
            <a:r>
              <a:rPr lang="en-US" dirty="0"/>
              <a:t> and the </a:t>
            </a:r>
            <a:r>
              <a:rPr lang="en-US" dirty="0">
                <a:hlinkClick r:id="rId7"/>
              </a:rPr>
              <a:t>Medicaid Disaster Relief SPA Template</a:t>
            </a:r>
            <a:r>
              <a:rPr lang="en-US" dirty="0"/>
              <a:t>; approved COVID-19 Public Health Emergency </a:t>
            </a:r>
            <a:r>
              <a:rPr lang="en-US" dirty="0">
                <a:hlinkClick r:id="rId8"/>
              </a:rPr>
              <a:t>Section 1115(a) demonstrations</a:t>
            </a:r>
            <a:r>
              <a:rPr lang="en-US" dirty="0"/>
              <a:t>; approved </a:t>
            </a:r>
            <a:r>
              <a:rPr lang="en-US" dirty="0">
                <a:hlinkClick r:id="rId9"/>
              </a:rPr>
              <a:t>Section 1135 waivers</a:t>
            </a:r>
            <a:r>
              <a:rPr lang="en-US" dirty="0"/>
              <a:t>; and Medicaid actions to address COVID-19 posted on publicly available state websites.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states have increased service utilization limits, relaxed prior authorization, and expanded telehealth, as of 8/21/20.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48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463550" y="1905000"/>
          <a:ext cx="11269663" cy="4024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8314" y="5929313"/>
            <a:ext cx="10240087" cy="686761"/>
          </a:xfrm>
        </p:spPr>
        <p:txBody>
          <a:bodyPr/>
          <a:lstStyle/>
          <a:p>
            <a:r>
              <a:rPr lang="en-US" dirty="0" smtClean="0"/>
              <a:t>NOTES: LTSS = long-term services and supports. HCBS = home and community-based services. </a:t>
            </a:r>
          </a:p>
          <a:p>
            <a:r>
              <a:rPr lang="en-US" dirty="0" smtClean="0"/>
              <a:t>SOURCE</a:t>
            </a:r>
            <a:r>
              <a:rPr lang="en-US" dirty="0"/>
              <a:t>: KFF analysis of approved </a:t>
            </a:r>
            <a:r>
              <a:rPr lang="en-US" dirty="0">
                <a:hlinkClick r:id="rId4"/>
              </a:rPr>
              <a:t>Appendix Ks</a:t>
            </a:r>
            <a:r>
              <a:rPr lang="en-US" dirty="0"/>
              <a:t> and the </a:t>
            </a:r>
            <a:r>
              <a:rPr lang="en-US" dirty="0">
                <a:hlinkClick r:id="rId5"/>
              </a:rPr>
              <a:t>Appendix K Template</a:t>
            </a:r>
            <a:r>
              <a:rPr lang="en-US" dirty="0"/>
              <a:t>; </a:t>
            </a:r>
            <a:r>
              <a:rPr lang="en-US" dirty="0">
                <a:hlinkClick r:id="rId6"/>
              </a:rPr>
              <a:t>approved SPAs</a:t>
            </a:r>
            <a:r>
              <a:rPr lang="en-US" dirty="0"/>
              <a:t> and the </a:t>
            </a:r>
            <a:r>
              <a:rPr lang="en-US" dirty="0">
                <a:hlinkClick r:id="rId7"/>
              </a:rPr>
              <a:t>Medicaid Disaster Relief SPA Template</a:t>
            </a:r>
            <a:r>
              <a:rPr lang="en-US" dirty="0"/>
              <a:t>; approved COVID-19 Public Health Emergency </a:t>
            </a:r>
            <a:r>
              <a:rPr lang="en-US" dirty="0">
                <a:hlinkClick r:id="rId8"/>
              </a:rPr>
              <a:t>Section 1115(a) demonstrations</a:t>
            </a:r>
            <a:r>
              <a:rPr lang="en-US" dirty="0"/>
              <a:t>; approved </a:t>
            </a:r>
            <a:r>
              <a:rPr lang="en-US" dirty="0">
                <a:hlinkClick r:id="rId9"/>
              </a:rPr>
              <a:t>Section 1135 waivers</a:t>
            </a:r>
            <a:r>
              <a:rPr lang="en-US" dirty="0"/>
              <a:t>; and Medicaid actions to address COVID-19 posted on publicly available state websites.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Nearly all states have increased provider payment for at least 1 LTSS and modified provider qualifications, as of 8/21/20.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15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2020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0419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6BC9128E-DE89-4568-AF9D-AA3D5CC42748}" vid="{2193F2F6-AAAB-4DBA-B25F-526DD6FB0AD4}"/>
    </a:ext>
  </a:extLst>
</a:theme>
</file>

<file path=ppt/theme/theme2.xml><?xml version="1.0" encoding="utf-8"?>
<a:theme xmlns:a="http://schemas.openxmlformats.org/drawingml/2006/main" name="Default no Figure #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6BC9128E-DE89-4568-AF9D-AA3D5CC42748}" vid="{314878B3-9D8C-41C1-ADDB-465B242EB493}"/>
    </a:ext>
  </a:extLst>
</a:theme>
</file>

<file path=ppt/theme/theme3.xml><?xml version="1.0" encoding="utf-8"?>
<a:theme xmlns:a="http://schemas.openxmlformats.org/drawingml/2006/main" name="Default with Figure #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6BC9128E-DE89-4568-AF9D-AA3D5CC42748}" vid="{67816185-CEE7-4428-AB1F-16E3CFA1BD17}"/>
    </a:ext>
  </a:extLst>
</a:theme>
</file>

<file path=ppt/theme/theme4.xml><?xml version="1.0" encoding="utf-8"?>
<a:theme xmlns:a="http://schemas.openxmlformats.org/drawingml/2006/main" name="Blank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BC9128E-DE89-4568-AF9D-AA3D5CC42748}" vid="{10A48882-E3DE-4A4A-B59E-394254605A91}"/>
    </a:ext>
  </a:extLst>
</a:theme>
</file>

<file path=ppt/theme/theme5.xml><?xml version="1.0" encoding="utf-8"?>
<a:theme xmlns:a="http://schemas.openxmlformats.org/drawingml/2006/main" name="Text Slide no Logo">
  <a:themeElements>
    <a:clrScheme name="2020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0419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6BC9128E-DE89-4568-AF9D-AA3D5CC42748}" vid="{8B9E0115-9501-465E-A6D9-6C05474D0EC0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0DDD2E776BFE4A9ECD7BF84578D96B" ma:contentTypeVersion="10" ma:contentTypeDescription="Create a new document." ma:contentTypeScope="" ma:versionID="54cc8c468ca2b394f000574d71c00af1">
  <xsd:schema xmlns:xsd="http://www.w3.org/2001/XMLSchema" xmlns:xs="http://www.w3.org/2001/XMLSchema" xmlns:p="http://schemas.microsoft.com/office/2006/metadata/properties" xmlns:ns2="2c6857e4-285b-4909-be4f-5c8c04125010" xmlns:ns3="faad41c7-f934-4b1d-bf32-8980ec5d4297" targetNamespace="http://schemas.microsoft.com/office/2006/metadata/properties" ma:root="true" ma:fieldsID="3a18455d222a7d3ceaf0057ddffd1983" ns2:_="" ns3:_="">
    <xsd:import namespace="2c6857e4-285b-4909-be4f-5c8c04125010"/>
    <xsd:import namespace="faad41c7-f934-4b1d-bf32-8980ec5d42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6857e4-285b-4909-be4f-5c8c041250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ad41c7-f934-4b1d-bf32-8980ec5d429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0DB6459-0BE0-4F9B-B22A-829A32040A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6857e4-285b-4909-be4f-5c8c04125010"/>
    <ds:schemaRef ds:uri="faad41c7-f934-4b1d-bf32-8980ec5d42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3294087-35E0-4AF6-9752-29E1E9043C1A}">
  <ds:schemaRefs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faad41c7-f934-4b1d-bf32-8980ec5d4297"/>
    <ds:schemaRef ds:uri="2c6857e4-285b-4909-be4f-5c8c04125010"/>
  </ds:schemaRefs>
</ds:datastoreItem>
</file>

<file path=customXml/itemProps3.xml><?xml version="1.0" encoding="utf-8"?>
<ds:datastoreItem xmlns:ds="http://schemas.openxmlformats.org/officeDocument/2006/customXml" ds:itemID="{B9C317D1-5E0B-48B4-96F2-30956373388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2020 KFF PowerPoint Template - July 2020</Template>
  <TotalTime>1707</TotalTime>
  <Words>949</Words>
  <Application>Microsoft Office PowerPoint</Application>
  <PresentationFormat>Custom</PresentationFormat>
  <Paragraphs>134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Meta Offc Pro</vt:lpstr>
      <vt:lpstr>Wingdings</vt:lpstr>
      <vt:lpstr>Title Slide</vt:lpstr>
      <vt:lpstr>Default no Figure #</vt:lpstr>
      <vt:lpstr>Default with Figure #</vt:lpstr>
      <vt:lpstr>Blank</vt:lpstr>
      <vt:lpstr>Text Slide no Logo</vt:lpstr>
      <vt:lpstr>State Actions to Support Medicaid LTSS During COVID-19</vt:lpstr>
      <vt:lpstr>Medicaid continues to finance the majority of long-term services and supports (LTSS), 2018. </vt:lpstr>
      <vt:lpstr>States have made steady progress shifting the balance of Medicaid LTSS spending from institutions to the community. </vt:lpstr>
      <vt:lpstr>COVID-19 has disproportionately impacted people who use LTSS.</vt:lpstr>
      <vt:lpstr>States have adopted policies to support Medicaid LTSS using a variety of emergency authorities.</vt:lpstr>
      <vt:lpstr>Medicaid Long-Term Services and Supports State Emergency Actions in Response to COVID-19, as of August 21, 2020</vt:lpstr>
      <vt:lpstr>Nearly all states have streamlined enrollment processes, while about half have expanded eligibility criteria, as of 8/21/20. </vt:lpstr>
      <vt:lpstr>Most states have increased service utilization limits, relaxed prior authorization, and expanded telehealth, as of 8/21/20.</vt:lpstr>
      <vt:lpstr>Nearly all states have increased provider payment for at least 1 LTSS and modified provider qualifications, as of 8/21/20. </vt:lpstr>
      <vt:lpstr>Looking Ahead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recommend that you keep the title to two lines</dc:title>
  <dc:creator>MaryBeth Musumeci</dc:creator>
  <cp:lastModifiedBy>Priya Chidambaram</cp:lastModifiedBy>
  <cp:revision>34</cp:revision>
  <cp:lastPrinted>2019-08-19T22:27:15Z</cp:lastPrinted>
  <dcterms:created xsi:type="dcterms:W3CDTF">2020-09-18T15:01:55Z</dcterms:created>
  <dcterms:modified xsi:type="dcterms:W3CDTF">2020-10-09T14:44:06Z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0x010100F80DDD2E776BFE4A9ECD7BF84578D96B</vt:lpwstr>
  </property>
</Properties>
</file>