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8" r:id="rId2"/>
    <p:sldId id="343" r:id="rId3"/>
    <p:sldId id="339" r:id="rId4"/>
    <p:sldId id="260" r:id="rId5"/>
    <p:sldId id="338" r:id="rId6"/>
    <p:sldId id="344" r:id="rId7"/>
    <p:sldId id="257" r:id="rId8"/>
    <p:sldId id="346" r:id="rId9"/>
    <p:sldId id="34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s, Lora" initials="WL" lastIdx="10" clrIdx="0">
    <p:extLst>
      <p:ext uri="{19B8F6BF-5375-455C-9EA6-DF929625EA0E}">
        <p15:presenceInfo xmlns:p15="http://schemas.microsoft.com/office/powerpoint/2012/main" userId="S::lwills@msm.edu::47d36148-6786-4c89-aae8-7a8a2361ed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41"/>
    <p:restoredTop sz="94690"/>
  </p:normalViewPr>
  <p:slideViewPr>
    <p:cSldViewPr snapToGrid="0" snapToObjects="1">
      <p:cViewPr varScale="1">
        <p:scale>
          <a:sx n="92" d="100"/>
          <a:sy n="92" d="100"/>
        </p:scale>
        <p:origin x="20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4T10:00:41.837" idx="1">
    <p:pos x="4664" y="2024"/>
    <p:text>should state and territory be plural since tribes are plural? Or should tribes be singular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4T10:05:40.950" idx="10">
    <p:pos x="7056" y="1472"/>
    <p:text>Should community be plural in this and next bullet?</p:text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ADC928-71D7-4445-AC2E-2ABAC7292351}" type="doc">
      <dgm:prSet loTypeId="urn:microsoft.com/office/officeart/2005/8/layout/radial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04CAE4-04C1-4247-BE43-193C5F5EFAD9}">
      <dgm:prSet phldrT="[Text]"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Vulnerable Communities</a:t>
          </a:r>
        </a:p>
        <a:p>
          <a:r>
            <a:rPr lang="en-US">
              <a:solidFill>
                <a:schemeClr val="tx1"/>
              </a:solidFill>
            </a:rPr>
            <a:t>NCRN Dissemination Platform </a:t>
          </a:r>
          <a:endParaRPr lang="en-US" dirty="0">
            <a:solidFill>
              <a:schemeClr val="tx1"/>
            </a:solidFill>
          </a:endParaRPr>
        </a:p>
      </dgm:t>
    </dgm:pt>
    <dgm:pt modelId="{9E835878-B28C-BF4F-BDA8-B28EE891FF09}" type="parTrans" cxnId="{1C6AA7F5-342C-3F4B-A1F7-ABD7C277B1A6}">
      <dgm:prSet/>
      <dgm:spPr/>
      <dgm:t>
        <a:bodyPr/>
        <a:lstStyle/>
        <a:p>
          <a:endParaRPr lang="en-US"/>
        </a:p>
      </dgm:t>
    </dgm:pt>
    <dgm:pt modelId="{5D5C75ED-8D28-394E-9AB0-13D6ABC603DF}" type="sibTrans" cxnId="{1C6AA7F5-342C-3F4B-A1F7-ABD7C277B1A6}">
      <dgm:prSet/>
      <dgm:spPr/>
      <dgm:t>
        <a:bodyPr/>
        <a:lstStyle/>
        <a:p>
          <a:endParaRPr lang="en-US"/>
        </a:p>
      </dgm:t>
    </dgm:pt>
    <dgm:pt modelId="{20029444-DB97-7447-BFA9-FDA4ACCFDA2C}">
      <dgm:prSet phldrT="[Text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en-US" dirty="0"/>
            <a:t>  Multi-Media/ Cultural/Linguistic Outreach to Diverse Communities</a:t>
          </a:r>
        </a:p>
      </dgm:t>
    </dgm:pt>
    <dgm:pt modelId="{89445A74-8105-3741-8F81-BB8292D3AEB8}" type="parTrans" cxnId="{0E8D5C52-1C71-254A-8C50-0A6D2AE897AD}">
      <dgm:prSet/>
      <dgm:spPr/>
      <dgm:t>
        <a:bodyPr/>
        <a:lstStyle/>
        <a:p>
          <a:endParaRPr lang="en-US"/>
        </a:p>
      </dgm:t>
    </dgm:pt>
    <dgm:pt modelId="{8B781C06-E493-E441-B3EF-CBFEE26241C0}" type="sibTrans" cxnId="{0E8D5C52-1C71-254A-8C50-0A6D2AE897AD}">
      <dgm:prSet/>
      <dgm:spPr/>
      <dgm:t>
        <a:bodyPr/>
        <a:lstStyle/>
        <a:p>
          <a:endParaRPr lang="en-US"/>
        </a:p>
      </dgm:t>
    </dgm:pt>
    <dgm:pt modelId="{1F3D1DD4-9F69-F240-AEC6-FA0A71A0B454}">
      <dgm:prSet phldrT="[Text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en-US" dirty="0"/>
            <a:t>Develop National Partnership</a:t>
          </a:r>
        </a:p>
      </dgm:t>
    </dgm:pt>
    <dgm:pt modelId="{53F1C430-C769-EE47-92FC-B8BBE27CACAB}" type="parTrans" cxnId="{FE7C290D-B1C3-A04E-8375-C749AABB6755}">
      <dgm:prSet/>
      <dgm:spPr/>
      <dgm:t>
        <a:bodyPr/>
        <a:lstStyle/>
        <a:p>
          <a:endParaRPr lang="en-US"/>
        </a:p>
      </dgm:t>
    </dgm:pt>
    <dgm:pt modelId="{9B320B34-AE38-2445-BA83-00DA63C44E92}" type="sibTrans" cxnId="{FE7C290D-B1C3-A04E-8375-C749AABB6755}">
      <dgm:prSet/>
      <dgm:spPr/>
      <dgm:t>
        <a:bodyPr/>
        <a:lstStyle/>
        <a:p>
          <a:endParaRPr lang="en-US"/>
        </a:p>
      </dgm:t>
    </dgm:pt>
    <dgm:pt modelId="{9B934958-8DA8-4649-81D4-56CCD36E9184}">
      <dgm:prSet phldrT="[Text]"/>
      <dgm:spPr>
        <a:solidFill>
          <a:schemeClr val="accent4">
            <a:alpha val="50000"/>
          </a:schemeClr>
        </a:solidFill>
      </dgm:spPr>
      <dgm:t>
        <a:bodyPr/>
        <a:lstStyle/>
        <a:p>
          <a:r>
            <a:rPr lang="en-US" dirty="0"/>
            <a:t>Monitoring Evaluation and Quality Improvement</a:t>
          </a:r>
        </a:p>
      </dgm:t>
    </dgm:pt>
    <dgm:pt modelId="{1D5BEE32-714C-4F49-B7D9-9F3DFB904A62}" type="parTrans" cxnId="{11ADA875-B788-0341-B29D-9C30586F9226}">
      <dgm:prSet/>
      <dgm:spPr/>
      <dgm:t>
        <a:bodyPr/>
        <a:lstStyle/>
        <a:p>
          <a:endParaRPr lang="en-US"/>
        </a:p>
      </dgm:t>
    </dgm:pt>
    <dgm:pt modelId="{34F74A7F-E27B-AF42-8B1C-18DA27C93050}" type="sibTrans" cxnId="{11ADA875-B788-0341-B29D-9C30586F9226}">
      <dgm:prSet/>
      <dgm:spPr/>
      <dgm:t>
        <a:bodyPr/>
        <a:lstStyle/>
        <a:p>
          <a:endParaRPr lang="en-US"/>
        </a:p>
      </dgm:t>
    </dgm:pt>
    <dgm:pt modelId="{A1A90ADA-3FD2-F24F-903E-BE93B10AAAE1}">
      <dgm:prSet phldrT="[Text]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dirty="0"/>
            <a:t>Link Communities  to Healthcare and Social Services</a:t>
          </a:r>
        </a:p>
      </dgm:t>
    </dgm:pt>
    <dgm:pt modelId="{F795136F-4757-8041-8D02-3BC83AA07A2E}" type="parTrans" cxnId="{082AB794-9903-4144-AD04-DBD01921D543}">
      <dgm:prSet/>
      <dgm:spPr/>
      <dgm:t>
        <a:bodyPr/>
        <a:lstStyle/>
        <a:p>
          <a:endParaRPr lang="en-US"/>
        </a:p>
      </dgm:t>
    </dgm:pt>
    <dgm:pt modelId="{DB6AD92D-ACB2-8943-AE1A-A41ED40D7541}" type="sibTrans" cxnId="{082AB794-9903-4144-AD04-DBD01921D543}">
      <dgm:prSet/>
      <dgm:spPr/>
      <dgm:t>
        <a:bodyPr/>
        <a:lstStyle/>
        <a:p>
          <a:endParaRPr lang="en-US"/>
        </a:p>
      </dgm:t>
    </dgm:pt>
    <dgm:pt modelId="{58F0A4BC-0130-5F43-A123-7242E8097D0F}">
      <dgm:prSet/>
      <dgm:spPr>
        <a:solidFill>
          <a:schemeClr val="accent4">
            <a:alpha val="50000"/>
          </a:schemeClr>
        </a:solidFill>
      </dgm:spPr>
      <dgm:t>
        <a:bodyPr/>
        <a:lstStyle/>
        <a:p>
          <a:r>
            <a:rPr lang="en-US" dirty="0"/>
            <a:t>Document and Disseminate Strategies/ Findings</a:t>
          </a:r>
        </a:p>
      </dgm:t>
    </dgm:pt>
    <dgm:pt modelId="{3EBC9F5A-5ADA-C448-90C6-67B9ADE74A8B}" type="parTrans" cxnId="{D3B5CD17-F03D-CD4D-9FDF-8265E415F625}">
      <dgm:prSet/>
      <dgm:spPr/>
      <dgm:t>
        <a:bodyPr/>
        <a:lstStyle/>
        <a:p>
          <a:endParaRPr lang="en-US"/>
        </a:p>
      </dgm:t>
    </dgm:pt>
    <dgm:pt modelId="{DAE3C315-57CA-2341-981B-2168A62DB06B}" type="sibTrans" cxnId="{D3B5CD17-F03D-CD4D-9FDF-8265E415F625}">
      <dgm:prSet/>
      <dgm:spPr/>
      <dgm:t>
        <a:bodyPr/>
        <a:lstStyle/>
        <a:p>
          <a:endParaRPr lang="en-US"/>
        </a:p>
      </dgm:t>
    </dgm:pt>
    <dgm:pt modelId="{20148FAF-6E42-C643-A2FC-5FA5542A42AE}">
      <dgm:prSet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dirty="0"/>
            <a:t>Identify and Engage</a:t>
          </a:r>
        </a:p>
      </dgm:t>
    </dgm:pt>
    <dgm:pt modelId="{E42C517A-45FE-2C46-9FE1-12E2E492A1EE}" type="parTrans" cxnId="{CA72CA87-FF59-BC46-BB82-98F30B4434FF}">
      <dgm:prSet/>
      <dgm:spPr/>
      <dgm:t>
        <a:bodyPr/>
        <a:lstStyle/>
        <a:p>
          <a:endParaRPr lang="en-US"/>
        </a:p>
      </dgm:t>
    </dgm:pt>
    <dgm:pt modelId="{D838E3FD-2D96-DC4C-9F53-21572DD8A016}" type="sibTrans" cxnId="{CA72CA87-FF59-BC46-BB82-98F30B4434FF}">
      <dgm:prSet/>
      <dgm:spPr/>
      <dgm:t>
        <a:bodyPr/>
        <a:lstStyle/>
        <a:p>
          <a:endParaRPr lang="en-US"/>
        </a:p>
      </dgm:t>
    </dgm:pt>
    <dgm:pt modelId="{781B338F-FFE6-854F-B410-FD13CAE59AC6}">
      <dgm:prSet phldrT="[Text]" custRadScaleRad="98443" custRadScaleInc="-5476"/>
      <dgm:spPr>
        <a:solidFill>
          <a:schemeClr val="accent2">
            <a:alpha val="50000"/>
          </a:schemeClr>
        </a:solidFill>
      </dgm:spPr>
      <dgm:t>
        <a:bodyPr/>
        <a:lstStyle/>
        <a:p>
          <a:endParaRPr lang="en-US"/>
        </a:p>
      </dgm:t>
    </dgm:pt>
    <dgm:pt modelId="{1239735C-AFBB-C44C-B56E-4C8C5357294B}" type="parTrans" cxnId="{3EF4B217-6DB7-E445-B74A-C3C993E4CF14}">
      <dgm:prSet/>
      <dgm:spPr/>
      <dgm:t>
        <a:bodyPr/>
        <a:lstStyle/>
        <a:p>
          <a:endParaRPr lang="en-US"/>
        </a:p>
      </dgm:t>
    </dgm:pt>
    <dgm:pt modelId="{F2332D9A-6370-DE43-ABBB-31139BAF2744}" type="sibTrans" cxnId="{3EF4B217-6DB7-E445-B74A-C3C993E4CF14}">
      <dgm:prSet/>
      <dgm:spPr/>
      <dgm:t>
        <a:bodyPr/>
        <a:lstStyle/>
        <a:p>
          <a:endParaRPr lang="en-US"/>
        </a:p>
      </dgm:t>
    </dgm:pt>
    <dgm:pt modelId="{9EF6D82C-FB8B-F142-84D1-21DF9EC9FD6A}">
      <dgm:prSet phldrT="[Text]" custRadScaleRad="98443" custRadScaleInc="-5476"/>
      <dgm:spPr>
        <a:solidFill>
          <a:schemeClr val="accent2">
            <a:alpha val="50000"/>
          </a:schemeClr>
        </a:solidFill>
      </dgm:spPr>
      <dgm:t>
        <a:bodyPr/>
        <a:lstStyle/>
        <a:p>
          <a:endParaRPr lang="en-US"/>
        </a:p>
      </dgm:t>
    </dgm:pt>
    <dgm:pt modelId="{7B025CB7-6DA8-CC42-A28B-38D74385AEDE}" type="parTrans" cxnId="{C7235E9E-0BD1-7147-BDA3-7CAD8065445F}">
      <dgm:prSet/>
      <dgm:spPr/>
      <dgm:t>
        <a:bodyPr/>
        <a:lstStyle/>
        <a:p>
          <a:endParaRPr lang="en-US"/>
        </a:p>
      </dgm:t>
    </dgm:pt>
    <dgm:pt modelId="{6E4005DE-EF6A-484E-B4C9-945C373C303D}" type="sibTrans" cxnId="{C7235E9E-0BD1-7147-BDA3-7CAD8065445F}">
      <dgm:prSet/>
      <dgm:spPr/>
      <dgm:t>
        <a:bodyPr/>
        <a:lstStyle/>
        <a:p>
          <a:endParaRPr lang="en-US"/>
        </a:p>
      </dgm:t>
    </dgm:pt>
    <dgm:pt modelId="{A75B136F-263D-1845-9CCE-68BAD042E43E}">
      <dgm:prSet phldrT="[Text]" custRadScaleRad="98443" custRadScaleInc="-5476"/>
      <dgm:spPr>
        <a:solidFill>
          <a:schemeClr val="accent2">
            <a:alpha val="50000"/>
          </a:schemeClr>
        </a:solidFill>
      </dgm:spPr>
      <dgm:t>
        <a:bodyPr/>
        <a:lstStyle/>
        <a:p>
          <a:endParaRPr lang="en-US"/>
        </a:p>
      </dgm:t>
    </dgm:pt>
    <dgm:pt modelId="{A9947D06-7F63-694C-B30D-975EFDAAE506}" type="parTrans" cxnId="{DD1F414C-37B0-9740-B8EB-418ED52BFF3D}">
      <dgm:prSet/>
      <dgm:spPr/>
      <dgm:t>
        <a:bodyPr/>
        <a:lstStyle/>
        <a:p>
          <a:endParaRPr lang="en-US"/>
        </a:p>
      </dgm:t>
    </dgm:pt>
    <dgm:pt modelId="{70603492-8866-AD4B-803A-7D89F42C71D8}" type="sibTrans" cxnId="{DD1F414C-37B0-9740-B8EB-418ED52BFF3D}">
      <dgm:prSet/>
      <dgm:spPr/>
      <dgm:t>
        <a:bodyPr/>
        <a:lstStyle/>
        <a:p>
          <a:endParaRPr lang="en-US"/>
        </a:p>
      </dgm:t>
    </dgm:pt>
    <dgm:pt modelId="{85116B91-7AC5-534E-A4E0-D21126827FAD}" type="pres">
      <dgm:prSet presAssocID="{EAADC928-71D7-4445-AC2E-2ABAC7292351}" presName="composite" presStyleCnt="0">
        <dgm:presLayoutVars>
          <dgm:chMax val="1"/>
          <dgm:dir/>
          <dgm:resizeHandles val="exact"/>
        </dgm:presLayoutVars>
      </dgm:prSet>
      <dgm:spPr/>
    </dgm:pt>
    <dgm:pt modelId="{8DABC61E-DE2F-0444-A082-DB6A2E94A73E}" type="pres">
      <dgm:prSet presAssocID="{EAADC928-71D7-4445-AC2E-2ABAC7292351}" presName="radial" presStyleCnt="0">
        <dgm:presLayoutVars>
          <dgm:animLvl val="ctr"/>
        </dgm:presLayoutVars>
      </dgm:prSet>
      <dgm:spPr/>
    </dgm:pt>
    <dgm:pt modelId="{B72BBFFA-A2E2-7742-AE1B-FD3438D45F5E}" type="pres">
      <dgm:prSet presAssocID="{4604CAE4-04C1-4247-BE43-193C5F5EFAD9}" presName="centerShape" presStyleLbl="vennNode1" presStyleIdx="0" presStyleCnt="7"/>
      <dgm:spPr/>
    </dgm:pt>
    <dgm:pt modelId="{4B9B0CA6-7DDE-9A40-880E-56C21E012675}" type="pres">
      <dgm:prSet presAssocID="{20029444-DB97-7447-BFA9-FDA4ACCFDA2C}" presName="node" presStyleLbl="vennNode1" presStyleIdx="1" presStyleCnt="7" custScaleX="98254" custScaleY="101042" custRadScaleRad="111108" custRadScaleInc="195387">
        <dgm:presLayoutVars>
          <dgm:bulletEnabled val="1"/>
        </dgm:presLayoutVars>
      </dgm:prSet>
      <dgm:spPr/>
    </dgm:pt>
    <dgm:pt modelId="{2E102FAF-76A6-474C-BCC6-40E9F541DF62}" type="pres">
      <dgm:prSet presAssocID="{1F3D1DD4-9F69-F240-AEC6-FA0A71A0B454}" presName="node" presStyleLbl="vennNode1" presStyleIdx="2" presStyleCnt="7" custRadScaleRad="97470" custRadScaleInc="-7828">
        <dgm:presLayoutVars>
          <dgm:bulletEnabled val="1"/>
        </dgm:presLayoutVars>
      </dgm:prSet>
      <dgm:spPr/>
    </dgm:pt>
    <dgm:pt modelId="{81EA2ABF-5876-5D47-88CC-30CF9365AE1C}" type="pres">
      <dgm:prSet presAssocID="{9B934958-8DA8-4649-81D4-56CCD36E9184}" presName="node" presStyleLbl="vennNode1" presStyleIdx="3" presStyleCnt="7" custRadScaleRad="98630" custRadScaleInc="201675">
        <dgm:presLayoutVars>
          <dgm:bulletEnabled val="1"/>
        </dgm:presLayoutVars>
      </dgm:prSet>
      <dgm:spPr/>
    </dgm:pt>
    <dgm:pt modelId="{6281F205-76EA-7042-B0B6-2D74DBDD1E77}" type="pres">
      <dgm:prSet presAssocID="{A1A90ADA-3FD2-F24F-903E-BE93B10AAAE1}" presName="node" presStyleLbl="vennNode1" presStyleIdx="4" presStyleCnt="7" custRadScaleRad="101888" custRadScaleInc="0">
        <dgm:presLayoutVars>
          <dgm:bulletEnabled val="1"/>
        </dgm:presLayoutVars>
      </dgm:prSet>
      <dgm:spPr/>
    </dgm:pt>
    <dgm:pt modelId="{968E7939-171B-1F41-A7AA-F954C4CBDC5B}" type="pres">
      <dgm:prSet presAssocID="{58F0A4BC-0130-5F43-A123-7242E8097D0F}" presName="node" presStyleLbl="vennNode1" presStyleIdx="5" presStyleCnt="7" custRadScaleRad="100055" custRadScaleInc="99383">
        <dgm:presLayoutVars>
          <dgm:bulletEnabled val="1"/>
        </dgm:presLayoutVars>
      </dgm:prSet>
      <dgm:spPr/>
    </dgm:pt>
    <dgm:pt modelId="{6D34306E-4140-C74E-A146-E2DD3B6714F6}" type="pres">
      <dgm:prSet presAssocID="{20148FAF-6E42-C643-A2FC-5FA5542A42AE}" presName="node" presStyleLbl="vennNode1" presStyleIdx="6" presStyleCnt="7" custRadScaleRad="97402" custRadScaleInc="100000">
        <dgm:presLayoutVars>
          <dgm:bulletEnabled val="1"/>
        </dgm:presLayoutVars>
      </dgm:prSet>
      <dgm:spPr/>
    </dgm:pt>
  </dgm:ptLst>
  <dgm:cxnLst>
    <dgm:cxn modelId="{FE7C290D-B1C3-A04E-8375-C749AABB6755}" srcId="{4604CAE4-04C1-4247-BE43-193C5F5EFAD9}" destId="{1F3D1DD4-9F69-F240-AEC6-FA0A71A0B454}" srcOrd="1" destOrd="0" parTransId="{53F1C430-C769-EE47-92FC-B8BBE27CACAB}" sibTransId="{9B320B34-AE38-2445-BA83-00DA63C44E92}"/>
    <dgm:cxn modelId="{3EF4B217-6DB7-E445-B74A-C3C993E4CF14}" srcId="{EAADC928-71D7-4445-AC2E-2ABAC7292351}" destId="{781B338F-FFE6-854F-B410-FD13CAE59AC6}" srcOrd="1" destOrd="0" parTransId="{1239735C-AFBB-C44C-B56E-4C8C5357294B}" sibTransId="{F2332D9A-6370-DE43-ABBB-31139BAF2744}"/>
    <dgm:cxn modelId="{D3B5CD17-F03D-CD4D-9FDF-8265E415F625}" srcId="{4604CAE4-04C1-4247-BE43-193C5F5EFAD9}" destId="{58F0A4BC-0130-5F43-A123-7242E8097D0F}" srcOrd="4" destOrd="0" parTransId="{3EBC9F5A-5ADA-C448-90C6-67B9ADE74A8B}" sibTransId="{DAE3C315-57CA-2341-981B-2168A62DB06B}"/>
    <dgm:cxn modelId="{3B2B6740-BC41-604F-AF11-EEB27915DA1B}" type="presOf" srcId="{1F3D1DD4-9F69-F240-AEC6-FA0A71A0B454}" destId="{2E102FAF-76A6-474C-BCC6-40E9F541DF62}" srcOrd="0" destOrd="0" presId="urn:microsoft.com/office/officeart/2005/8/layout/radial3"/>
    <dgm:cxn modelId="{DD1F414C-37B0-9740-B8EB-418ED52BFF3D}" srcId="{EAADC928-71D7-4445-AC2E-2ABAC7292351}" destId="{A75B136F-263D-1845-9CCE-68BAD042E43E}" srcOrd="3" destOrd="0" parTransId="{A9947D06-7F63-694C-B30D-975EFDAAE506}" sibTransId="{70603492-8866-AD4B-803A-7D89F42C71D8}"/>
    <dgm:cxn modelId="{0E8D5C52-1C71-254A-8C50-0A6D2AE897AD}" srcId="{4604CAE4-04C1-4247-BE43-193C5F5EFAD9}" destId="{20029444-DB97-7447-BFA9-FDA4ACCFDA2C}" srcOrd="0" destOrd="0" parTransId="{89445A74-8105-3741-8F81-BB8292D3AEB8}" sibTransId="{8B781C06-E493-E441-B3EF-CBFEE26241C0}"/>
    <dgm:cxn modelId="{2CC48666-5E51-1049-A5D5-1AB0A5D20518}" type="presOf" srcId="{20029444-DB97-7447-BFA9-FDA4ACCFDA2C}" destId="{4B9B0CA6-7DDE-9A40-880E-56C21E012675}" srcOrd="0" destOrd="0" presId="urn:microsoft.com/office/officeart/2005/8/layout/radial3"/>
    <dgm:cxn modelId="{11ADA875-B788-0341-B29D-9C30586F9226}" srcId="{4604CAE4-04C1-4247-BE43-193C5F5EFAD9}" destId="{9B934958-8DA8-4649-81D4-56CCD36E9184}" srcOrd="2" destOrd="0" parTransId="{1D5BEE32-714C-4F49-B7D9-9F3DFB904A62}" sibTransId="{34F74A7F-E27B-AF42-8B1C-18DA27C93050}"/>
    <dgm:cxn modelId="{52BCBD75-CFE5-1C4B-B626-3B9A4E520439}" type="presOf" srcId="{4604CAE4-04C1-4247-BE43-193C5F5EFAD9}" destId="{B72BBFFA-A2E2-7742-AE1B-FD3438D45F5E}" srcOrd="0" destOrd="0" presId="urn:microsoft.com/office/officeart/2005/8/layout/radial3"/>
    <dgm:cxn modelId="{CA72CA87-FF59-BC46-BB82-98F30B4434FF}" srcId="{4604CAE4-04C1-4247-BE43-193C5F5EFAD9}" destId="{20148FAF-6E42-C643-A2FC-5FA5542A42AE}" srcOrd="5" destOrd="0" parTransId="{E42C517A-45FE-2C46-9FE1-12E2E492A1EE}" sibTransId="{D838E3FD-2D96-DC4C-9F53-21572DD8A016}"/>
    <dgm:cxn modelId="{082AB794-9903-4144-AD04-DBD01921D543}" srcId="{4604CAE4-04C1-4247-BE43-193C5F5EFAD9}" destId="{A1A90ADA-3FD2-F24F-903E-BE93B10AAAE1}" srcOrd="3" destOrd="0" parTransId="{F795136F-4757-8041-8D02-3BC83AA07A2E}" sibTransId="{DB6AD92D-ACB2-8943-AE1A-A41ED40D7541}"/>
    <dgm:cxn modelId="{C7235E9E-0BD1-7147-BDA3-7CAD8065445F}" srcId="{EAADC928-71D7-4445-AC2E-2ABAC7292351}" destId="{9EF6D82C-FB8B-F142-84D1-21DF9EC9FD6A}" srcOrd="2" destOrd="0" parTransId="{7B025CB7-6DA8-CC42-A28B-38D74385AEDE}" sibTransId="{6E4005DE-EF6A-484E-B4C9-945C373C303D}"/>
    <dgm:cxn modelId="{CC8B6BB9-9C6A-1D44-827B-C19C67472511}" type="presOf" srcId="{A1A90ADA-3FD2-F24F-903E-BE93B10AAAE1}" destId="{6281F205-76EA-7042-B0B6-2D74DBDD1E77}" srcOrd="0" destOrd="0" presId="urn:microsoft.com/office/officeart/2005/8/layout/radial3"/>
    <dgm:cxn modelId="{2C4092B9-E406-FD49-8391-8CF0FFEEBC4B}" type="presOf" srcId="{EAADC928-71D7-4445-AC2E-2ABAC7292351}" destId="{85116B91-7AC5-534E-A4E0-D21126827FAD}" srcOrd="0" destOrd="0" presId="urn:microsoft.com/office/officeart/2005/8/layout/radial3"/>
    <dgm:cxn modelId="{843DDEC2-DB94-9948-80CA-D595AD4C27A7}" type="presOf" srcId="{58F0A4BC-0130-5F43-A123-7242E8097D0F}" destId="{968E7939-171B-1F41-A7AA-F954C4CBDC5B}" srcOrd="0" destOrd="0" presId="urn:microsoft.com/office/officeart/2005/8/layout/radial3"/>
    <dgm:cxn modelId="{D31924D9-04ED-D54F-A74E-4F98DD513CD8}" type="presOf" srcId="{9B934958-8DA8-4649-81D4-56CCD36E9184}" destId="{81EA2ABF-5876-5D47-88CC-30CF9365AE1C}" srcOrd="0" destOrd="0" presId="urn:microsoft.com/office/officeart/2005/8/layout/radial3"/>
    <dgm:cxn modelId="{1C6AA7F5-342C-3F4B-A1F7-ABD7C277B1A6}" srcId="{EAADC928-71D7-4445-AC2E-2ABAC7292351}" destId="{4604CAE4-04C1-4247-BE43-193C5F5EFAD9}" srcOrd="0" destOrd="0" parTransId="{9E835878-B28C-BF4F-BDA8-B28EE891FF09}" sibTransId="{5D5C75ED-8D28-394E-9AB0-13D6ABC603DF}"/>
    <dgm:cxn modelId="{2D4B98FC-A1F8-DC4A-A9E2-E4D2CCC114A4}" type="presOf" srcId="{20148FAF-6E42-C643-A2FC-5FA5542A42AE}" destId="{6D34306E-4140-C74E-A146-E2DD3B6714F6}" srcOrd="0" destOrd="0" presId="urn:microsoft.com/office/officeart/2005/8/layout/radial3"/>
    <dgm:cxn modelId="{FB3E492A-9CE6-A942-816B-CEFB44F3429D}" type="presParOf" srcId="{85116B91-7AC5-534E-A4E0-D21126827FAD}" destId="{8DABC61E-DE2F-0444-A082-DB6A2E94A73E}" srcOrd="0" destOrd="0" presId="urn:microsoft.com/office/officeart/2005/8/layout/radial3"/>
    <dgm:cxn modelId="{F6D7EFE2-AFD1-D646-A514-8BE7E42F45BB}" type="presParOf" srcId="{8DABC61E-DE2F-0444-A082-DB6A2E94A73E}" destId="{B72BBFFA-A2E2-7742-AE1B-FD3438D45F5E}" srcOrd="0" destOrd="0" presId="urn:microsoft.com/office/officeart/2005/8/layout/radial3"/>
    <dgm:cxn modelId="{96A2140C-C2B7-F244-9366-C3B19E2B46C4}" type="presParOf" srcId="{8DABC61E-DE2F-0444-A082-DB6A2E94A73E}" destId="{4B9B0CA6-7DDE-9A40-880E-56C21E012675}" srcOrd="1" destOrd="0" presId="urn:microsoft.com/office/officeart/2005/8/layout/radial3"/>
    <dgm:cxn modelId="{D62E704D-2123-774F-B896-121E5E67F35C}" type="presParOf" srcId="{8DABC61E-DE2F-0444-A082-DB6A2E94A73E}" destId="{2E102FAF-76A6-474C-BCC6-40E9F541DF62}" srcOrd="2" destOrd="0" presId="urn:microsoft.com/office/officeart/2005/8/layout/radial3"/>
    <dgm:cxn modelId="{07450B43-D0DD-D14E-A89E-FB8795E0691D}" type="presParOf" srcId="{8DABC61E-DE2F-0444-A082-DB6A2E94A73E}" destId="{81EA2ABF-5876-5D47-88CC-30CF9365AE1C}" srcOrd="3" destOrd="0" presId="urn:microsoft.com/office/officeart/2005/8/layout/radial3"/>
    <dgm:cxn modelId="{839AC8BF-1BDF-9745-8F01-8E8889E64C4B}" type="presParOf" srcId="{8DABC61E-DE2F-0444-A082-DB6A2E94A73E}" destId="{6281F205-76EA-7042-B0B6-2D74DBDD1E77}" srcOrd="4" destOrd="0" presId="urn:microsoft.com/office/officeart/2005/8/layout/radial3"/>
    <dgm:cxn modelId="{34C7D48F-1849-FA4C-8881-105397AD4EFF}" type="presParOf" srcId="{8DABC61E-DE2F-0444-A082-DB6A2E94A73E}" destId="{968E7939-171B-1F41-A7AA-F954C4CBDC5B}" srcOrd="5" destOrd="0" presId="urn:microsoft.com/office/officeart/2005/8/layout/radial3"/>
    <dgm:cxn modelId="{827B8972-99E7-B24B-AD1E-197B7DF18152}" type="presParOf" srcId="{8DABC61E-DE2F-0444-A082-DB6A2E94A73E}" destId="{6D34306E-4140-C74E-A146-E2DD3B6714F6}" srcOrd="6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9B3539-D528-914B-99DA-876A8C4247D6}" type="doc">
      <dgm:prSet loTypeId="urn:microsoft.com/office/officeart/2005/8/layout/StepDownProcess" loCatId="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86ACD9-7845-0D41-849D-BFC278BB142A}">
      <dgm:prSet phldrT="[Text]"/>
      <dgm:spPr/>
      <dgm:t>
        <a:bodyPr/>
        <a:lstStyle/>
        <a:p>
          <a:r>
            <a:rPr lang="en-US" dirty="0"/>
            <a:t>National</a:t>
          </a:r>
        </a:p>
      </dgm:t>
    </dgm:pt>
    <dgm:pt modelId="{A73379D2-CBD1-1041-83A0-F584DA42D080}" type="parTrans" cxnId="{21F2C293-724E-214A-95BC-CC8258B54CD9}">
      <dgm:prSet/>
      <dgm:spPr/>
      <dgm:t>
        <a:bodyPr/>
        <a:lstStyle/>
        <a:p>
          <a:endParaRPr lang="en-US"/>
        </a:p>
      </dgm:t>
    </dgm:pt>
    <dgm:pt modelId="{AFD7CD7E-566C-B341-92AC-F400AE2F6F0B}" type="sibTrans" cxnId="{21F2C293-724E-214A-95BC-CC8258B54CD9}">
      <dgm:prSet/>
      <dgm:spPr/>
      <dgm:t>
        <a:bodyPr/>
        <a:lstStyle/>
        <a:p>
          <a:endParaRPr lang="en-US"/>
        </a:p>
      </dgm:t>
    </dgm:pt>
    <dgm:pt modelId="{CFA19A51-61D5-D446-AC0F-EDD15C3BFD97}">
      <dgm:prSet phldrT="[Text]"/>
      <dgm:spPr/>
      <dgm:t>
        <a:bodyPr/>
        <a:lstStyle/>
        <a:p>
          <a:r>
            <a:rPr lang="en-US" dirty="0"/>
            <a:t>Strategic Partners</a:t>
          </a:r>
        </a:p>
      </dgm:t>
    </dgm:pt>
    <dgm:pt modelId="{6BB7E003-7409-FF42-A8D8-7349F0E7A756}" type="parTrans" cxnId="{25B794FF-8121-CF4F-8048-3AD5C0D06099}">
      <dgm:prSet/>
      <dgm:spPr/>
      <dgm:t>
        <a:bodyPr/>
        <a:lstStyle/>
        <a:p>
          <a:endParaRPr lang="en-US"/>
        </a:p>
      </dgm:t>
    </dgm:pt>
    <dgm:pt modelId="{6248121C-6E39-C648-AD0A-50A7616F7CAE}" type="sibTrans" cxnId="{25B794FF-8121-CF4F-8048-3AD5C0D06099}">
      <dgm:prSet/>
      <dgm:spPr/>
      <dgm:t>
        <a:bodyPr/>
        <a:lstStyle/>
        <a:p>
          <a:endParaRPr lang="en-US"/>
        </a:p>
      </dgm:t>
    </dgm:pt>
    <dgm:pt modelId="{B36216C2-214B-AD46-ABA9-D4B664A8CD5E}">
      <dgm:prSet phldrT="[Text]"/>
      <dgm:spPr/>
      <dgm:t>
        <a:bodyPr/>
        <a:lstStyle/>
        <a:p>
          <a:r>
            <a:rPr lang="en-US" dirty="0"/>
            <a:t>Community</a:t>
          </a:r>
        </a:p>
      </dgm:t>
    </dgm:pt>
    <dgm:pt modelId="{9CD59522-948C-6D4C-8D14-3441ED81A14D}" type="parTrans" cxnId="{96C66BC1-E17A-9646-901B-684A1579BC0D}">
      <dgm:prSet/>
      <dgm:spPr/>
      <dgm:t>
        <a:bodyPr/>
        <a:lstStyle/>
        <a:p>
          <a:endParaRPr lang="en-US"/>
        </a:p>
      </dgm:t>
    </dgm:pt>
    <dgm:pt modelId="{9F40EB22-61DC-394A-B454-BDC28555D61F}" type="sibTrans" cxnId="{96C66BC1-E17A-9646-901B-684A1579BC0D}">
      <dgm:prSet/>
      <dgm:spPr/>
      <dgm:t>
        <a:bodyPr/>
        <a:lstStyle/>
        <a:p>
          <a:endParaRPr lang="en-US"/>
        </a:p>
      </dgm:t>
    </dgm:pt>
    <dgm:pt modelId="{312D3416-14DB-6A42-8B03-2B873FCCE82F}">
      <dgm:prSet phldrT="[Text]"/>
      <dgm:spPr/>
      <dgm:t>
        <a:bodyPr/>
        <a:lstStyle/>
        <a:p>
          <a:r>
            <a:rPr lang="en-US" dirty="0"/>
            <a:t>State OMH, Public Health</a:t>
          </a:r>
        </a:p>
      </dgm:t>
    </dgm:pt>
    <dgm:pt modelId="{27113301-9187-A641-9295-A3A7F636B8FA}" type="parTrans" cxnId="{D0070B5E-7E56-A543-A5F5-FEE8BBBC3DC4}">
      <dgm:prSet/>
      <dgm:spPr/>
      <dgm:t>
        <a:bodyPr/>
        <a:lstStyle/>
        <a:p>
          <a:endParaRPr lang="en-US"/>
        </a:p>
      </dgm:t>
    </dgm:pt>
    <dgm:pt modelId="{56E12337-212D-3446-A3B8-10918D0C30D8}" type="sibTrans" cxnId="{D0070B5E-7E56-A543-A5F5-FEE8BBBC3DC4}">
      <dgm:prSet/>
      <dgm:spPr/>
      <dgm:t>
        <a:bodyPr/>
        <a:lstStyle/>
        <a:p>
          <a:endParaRPr lang="en-US"/>
        </a:p>
      </dgm:t>
    </dgm:pt>
    <dgm:pt modelId="{B1E9E67B-C84E-2D43-A959-16D9B0FE882F}">
      <dgm:prSet/>
      <dgm:spPr/>
      <dgm:t>
        <a:bodyPr/>
        <a:lstStyle/>
        <a:p>
          <a:r>
            <a:rPr lang="en-US" dirty="0"/>
            <a:t>CHWs</a:t>
          </a:r>
        </a:p>
      </dgm:t>
    </dgm:pt>
    <dgm:pt modelId="{AC0B1034-6A09-9945-98ED-23710D1736B9}" type="parTrans" cxnId="{6633E9EF-0F2F-6F49-84B2-8E4D016F99EE}">
      <dgm:prSet/>
      <dgm:spPr/>
      <dgm:t>
        <a:bodyPr/>
        <a:lstStyle/>
        <a:p>
          <a:endParaRPr lang="en-US"/>
        </a:p>
      </dgm:t>
    </dgm:pt>
    <dgm:pt modelId="{0051F352-3670-9246-8F0E-BD1DB136FBD1}" type="sibTrans" cxnId="{6633E9EF-0F2F-6F49-84B2-8E4D016F99EE}">
      <dgm:prSet/>
      <dgm:spPr/>
      <dgm:t>
        <a:bodyPr/>
        <a:lstStyle/>
        <a:p>
          <a:endParaRPr lang="en-US"/>
        </a:p>
      </dgm:t>
    </dgm:pt>
    <dgm:pt modelId="{392FE148-A527-5045-976D-4D5C38274DDB}">
      <dgm:prSet phldrT="[Text]"/>
      <dgm:spPr/>
      <dgm:t>
        <a:bodyPr/>
        <a:lstStyle/>
        <a:p>
          <a:r>
            <a:rPr lang="en-US" dirty="0"/>
            <a:t>State, Territory and Tribes </a:t>
          </a:r>
        </a:p>
      </dgm:t>
    </dgm:pt>
    <dgm:pt modelId="{E19E5C3D-0513-B54B-9122-CA7B3D32BBD6}" type="sibTrans" cxnId="{AA453935-32BB-0344-A173-437BD112F976}">
      <dgm:prSet/>
      <dgm:spPr/>
      <dgm:t>
        <a:bodyPr/>
        <a:lstStyle/>
        <a:p>
          <a:endParaRPr lang="en-US"/>
        </a:p>
      </dgm:t>
    </dgm:pt>
    <dgm:pt modelId="{75B52CEA-563D-FE4C-9437-CEBF51903C3B}" type="parTrans" cxnId="{AA453935-32BB-0344-A173-437BD112F976}">
      <dgm:prSet/>
      <dgm:spPr/>
      <dgm:t>
        <a:bodyPr/>
        <a:lstStyle/>
        <a:p>
          <a:endParaRPr lang="en-US"/>
        </a:p>
      </dgm:t>
    </dgm:pt>
    <dgm:pt modelId="{4075FEDD-A268-A04E-B69D-D3FFDA118BFE}">
      <dgm:prSet phldrT="[Text]"/>
      <dgm:spPr/>
      <dgm:t>
        <a:bodyPr/>
        <a:lstStyle/>
        <a:p>
          <a:r>
            <a:rPr lang="en-US" dirty="0"/>
            <a:t>CBOs, Health Systems, Local Organizations</a:t>
          </a:r>
        </a:p>
      </dgm:t>
    </dgm:pt>
    <dgm:pt modelId="{CC5C6D77-FF08-9D47-B234-141FD6BFE30D}" type="sibTrans" cxnId="{E7ADC0D7-1381-494D-8CA0-4042F6187424}">
      <dgm:prSet/>
      <dgm:spPr/>
      <dgm:t>
        <a:bodyPr/>
        <a:lstStyle/>
        <a:p>
          <a:endParaRPr lang="en-US"/>
        </a:p>
      </dgm:t>
    </dgm:pt>
    <dgm:pt modelId="{7339B94D-987A-5546-B110-3A52CCAD6231}" type="parTrans" cxnId="{E7ADC0D7-1381-494D-8CA0-4042F6187424}">
      <dgm:prSet/>
      <dgm:spPr/>
      <dgm:t>
        <a:bodyPr/>
        <a:lstStyle/>
        <a:p>
          <a:endParaRPr lang="en-US"/>
        </a:p>
      </dgm:t>
    </dgm:pt>
    <dgm:pt modelId="{6720FF87-C93F-C847-9510-72BE049B0782}" type="pres">
      <dgm:prSet presAssocID="{2C9B3539-D528-914B-99DA-876A8C4247D6}" presName="rootnode" presStyleCnt="0">
        <dgm:presLayoutVars>
          <dgm:chMax/>
          <dgm:chPref/>
          <dgm:dir/>
          <dgm:animLvl val="lvl"/>
        </dgm:presLayoutVars>
      </dgm:prSet>
      <dgm:spPr/>
    </dgm:pt>
    <dgm:pt modelId="{DD37075A-95CB-6645-ADC5-EED8CD20DA82}" type="pres">
      <dgm:prSet presAssocID="{CE86ACD9-7845-0D41-849D-BFC278BB142A}" presName="composite" presStyleCnt="0"/>
      <dgm:spPr/>
    </dgm:pt>
    <dgm:pt modelId="{F841B25F-69FB-7B40-AA4D-C5FA0A060D2B}" type="pres">
      <dgm:prSet presAssocID="{CE86ACD9-7845-0D41-849D-BFC278BB142A}" presName="bentUpArrow1" presStyleLbl="alignImgPlace1" presStyleIdx="0" presStyleCnt="3"/>
      <dgm:spPr/>
    </dgm:pt>
    <dgm:pt modelId="{F329FC9C-1B43-2D49-81D0-38FF97111720}" type="pres">
      <dgm:prSet presAssocID="{CE86ACD9-7845-0D41-849D-BFC278BB142A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D3D8EB8E-349E-B24E-93E9-8425B58865E2}" type="pres">
      <dgm:prSet presAssocID="{CE86ACD9-7845-0D41-849D-BFC278BB142A}" presName="ChildText" presStyleLbl="revTx" presStyleIdx="0" presStyleCnt="3" custScaleX="313188" custLinFactX="11022" custLinFactNeighborX="100000" custLinFactNeighborY="269">
        <dgm:presLayoutVars>
          <dgm:chMax val="0"/>
          <dgm:chPref val="0"/>
          <dgm:bulletEnabled val="1"/>
        </dgm:presLayoutVars>
      </dgm:prSet>
      <dgm:spPr/>
    </dgm:pt>
    <dgm:pt modelId="{EDAB6EA5-ACA8-8F46-B206-A2D9F79709D4}" type="pres">
      <dgm:prSet presAssocID="{AFD7CD7E-566C-B341-92AC-F400AE2F6F0B}" presName="sibTrans" presStyleCnt="0"/>
      <dgm:spPr/>
    </dgm:pt>
    <dgm:pt modelId="{5766A19E-DF91-FC4D-8973-3B7087DE0CE9}" type="pres">
      <dgm:prSet presAssocID="{392FE148-A527-5045-976D-4D5C38274DDB}" presName="composite" presStyleCnt="0"/>
      <dgm:spPr/>
    </dgm:pt>
    <dgm:pt modelId="{D48E0453-60E2-AD4F-B183-FFC2E0DA526A}" type="pres">
      <dgm:prSet presAssocID="{392FE148-A527-5045-976D-4D5C38274DDB}" presName="bentUpArrow1" presStyleLbl="alignImgPlace1" presStyleIdx="1" presStyleCnt="3"/>
      <dgm:spPr/>
    </dgm:pt>
    <dgm:pt modelId="{5770F9FD-CB85-3446-A9AC-F2E93167A2CD}" type="pres">
      <dgm:prSet presAssocID="{392FE148-A527-5045-976D-4D5C38274DD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3C0F3658-B77B-9748-9D8F-ED9911B3736C}" type="pres">
      <dgm:prSet presAssocID="{392FE148-A527-5045-976D-4D5C38274DDB}" presName="ChildText" presStyleLbl="revTx" presStyleIdx="1" presStyleCnt="3" custScaleX="223169" custLinFactX="100000" custLinFactY="33372" custLinFactNeighborX="134517" custLinFactNeighborY="100000">
        <dgm:presLayoutVars>
          <dgm:chMax val="0"/>
          <dgm:chPref val="0"/>
          <dgm:bulletEnabled val="1"/>
        </dgm:presLayoutVars>
      </dgm:prSet>
      <dgm:spPr/>
    </dgm:pt>
    <dgm:pt modelId="{9F3D93D3-3138-CF48-81A8-3C9A4B8F3D20}" type="pres">
      <dgm:prSet presAssocID="{E19E5C3D-0513-B54B-9122-CA7B3D32BBD6}" presName="sibTrans" presStyleCnt="0"/>
      <dgm:spPr/>
    </dgm:pt>
    <dgm:pt modelId="{C81F2C9D-3249-EA42-A13E-5A6F548E5AA5}" type="pres">
      <dgm:prSet presAssocID="{B36216C2-214B-AD46-ABA9-D4B664A8CD5E}" presName="composite" presStyleCnt="0"/>
      <dgm:spPr/>
    </dgm:pt>
    <dgm:pt modelId="{8FE4B2C5-C977-E94E-A3BA-17F8F5B343F8}" type="pres">
      <dgm:prSet presAssocID="{B36216C2-214B-AD46-ABA9-D4B664A8CD5E}" presName="bentUpArrow1" presStyleLbl="alignImgPlace1" presStyleIdx="2" presStyleCnt="3"/>
      <dgm:spPr/>
    </dgm:pt>
    <dgm:pt modelId="{883DC455-CACB-1445-A781-8FAC96FCEF87}" type="pres">
      <dgm:prSet presAssocID="{B36216C2-214B-AD46-ABA9-D4B664A8CD5E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1CC5B654-2DC6-6C46-B4BC-AF16310CF7B5}" type="pres">
      <dgm:prSet presAssocID="{B36216C2-214B-AD46-ABA9-D4B664A8CD5E}" presName="ChildText" presStyleLbl="revTx" presStyleIdx="2" presStyleCnt="3" custScaleX="334922" custLinFactY="-31063" custLinFactNeighborX="-46063" custLinFactNeighborY="-100000">
        <dgm:presLayoutVars>
          <dgm:chMax val="0"/>
          <dgm:chPref val="0"/>
          <dgm:bulletEnabled val="1"/>
        </dgm:presLayoutVars>
      </dgm:prSet>
      <dgm:spPr/>
    </dgm:pt>
    <dgm:pt modelId="{14B18483-2697-8B42-ABC9-055D951D28DB}" type="pres">
      <dgm:prSet presAssocID="{9F40EB22-61DC-394A-B454-BDC28555D61F}" presName="sibTrans" presStyleCnt="0"/>
      <dgm:spPr/>
    </dgm:pt>
    <dgm:pt modelId="{76748A9A-68B9-7043-B13C-8C65B7EE0656}" type="pres">
      <dgm:prSet presAssocID="{B1E9E67B-C84E-2D43-A959-16D9B0FE882F}" presName="composite" presStyleCnt="0"/>
      <dgm:spPr/>
    </dgm:pt>
    <dgm:pt modelId="{5A40A978-AD54-3244-9254-6D28BC7A514E}" type="pres">
      <dgm:prSet presAssocID="{B1E9E67B-C84E-2D43-A959-16D9B0FE882F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47CB0B06-7A47-CE4E-AA62-5FA0A6432080}" type="presOf" srcId="{CFA19A51-61D5-D446-AC0F-EDD15C3BFD97}" destId="{D3D8EB8E-349E-B24E-93E9-8425B58865E2}" srcOrd="0" destOrd="0" presId="urn:microsoft.com/office/officeart/2005/8/layout/StepDownProcess"/>
    <dgm:cxn modelId="{AA453935-32BB-0344-A173-437BD112F976}" srcId="{2C9B3539-D528-914B-99DA-876A8C4247D6}" destId="{392FE148-A527-5045-976D-4D5C38274DDB}" srcOrd="1" destOrd="0" parTransId="{75B52CEA-563D-FE4C-9437-CEBF51903C3B}" sibTransId="{E19E5C3D-0513-B54B-9122-CA7B3D32BBD6}"/>
    <dgm:cxn modelId="{16723F41-52EC-C841-B474-0373E2A1CF24}" type="presOf" srcId="{CE86ACD9-7845-0D41-849D-BFC278BB142A}" destId="{F329FC9C-1B43-2D49-81D0-38FF97111720}" srcOrd="0" destOrd="0" presId="urn:microsoft.com/office/officeart/2005/8/layout/StepDownProcess"/>
    <dgm:cxn modelId="{D0070B5E-7E56-A543-A5F5-FEE8BBBC3DC4}" srcId="{B36216C2-214B-AD46-ABA9-D4B664A8CD5E}" destId="{312D3416-14DB-6A42-8B03-2B873FCCE82F}" srcOrd="0" destOrd="0" parTransId="{27113301-9187-A641-9295-A3A7F636B8FA}" sibTransId="{56E12337-212D-3446-A3B8-10918D0C30D8}"/>
    <dgm:cxn modelId="{645F6475-BEE8-FD47-8E34-D6E061336CD7}" type="presOf" srcId="{B36216C2-214B-AD46-ABA9-D4B664A8CD5E}" destId="{883DC455-CACB-1445-A781-8FAC96FCEF87}" srcOrd="0" destOrd="0" presId="urn:microsoft.com/office/officeart/2005/8/layout/StepDownProcess"/>
    <dgm:cxn modelId="{21F2C293-724E-214A-95BC-CC8258B54CD9}" srcId="{2C9B3539-D528-914B-99DA-876A8C4247D6}" destId="{CE86ACD9-7845-0D41-849D-BFC278BB142A}" srcOrd="0" destOrd="0" parTransId="{A73379D2-CBD1-1041-83A0-F584DA42D080}" sibTransId="{AFD7CD7E-566C-B341-92AC-F400AE2F6F0B}"/>
    <dgm:cxn modelId="{F8F43E9F-B8A1-5244-BCB9-F933CA930F92}" type="presOf" srcId="{312D3416-14DB-6A42-8B03-2B873FCCE82F}" destId="{1CC5B654-2DC6-6C46-B4BC-AF16310CF7B5}" srcOrd="0" destOrd="0" presId="urn:microsoft.com/office/officeart/2005/8/layout/StepDownProcess"/>
    <dgm:cxn modelId="{96C66BC1-E17A-9646-901B-684A1579BC0D}" srcId="{2C9B3539-D528-914B-99DA-876A8C4247D6}" destId="{B36216C2-214B-AD46-ABA9-D4B664A8CD5E}" srcOrd="2" destOrd="0" parTransId="{9CD59522-948C-6D4C-8D14-3441ED81A14D}" sibTransId="{9F40EB22-61DC-394A-B454-BDC28555D61F}"/>
    <dgm:cxn modelId="{E7ADC0D7-1381-494D-8CA0-4042F6187424}" srcId="{392FE148-A527-5045-976D-4D5C38274DDB}" destId="{4075FEDD-A268-A04E-B69D-D3FFDA118BFE}" srcOrd="0" destOrd="0" parTransId="{7339B94D-987A-5546-B110-3A52CCAD6231}" sibTransId="{CC5C6D77-FF08-9D47-B234-141FD6BFE30D}"/>
    <dgm:cxn modelId="{47982EE6-7E7D-444A-8A72-E45020464A28}" type="presOf" srcId="{392FE148-A527-5045-976D-4D5C38274DDB}" destId="{5770F9FD-CB85-3446-A9AC-F2E93167A2CD}" srcOrd="0" destOrd="0" presId="urn:microsoft.com/office/officeart/2005/8/layout/StepDownProcess"/>
    <dgm:cxn modelId="{9325B5E9-E5AE-7649-80AE-E451244654AC}" type="presOf" srcId="{4075FEDD-A268-A04E-B69D-D3FFDA118BFE}" destId="{3C0F3658-B77B-9748-9D8F-ED9911B3736C}" srcOrd="0" destOrd="0" presId="urn:microsoft.com/office/officeart/2005/8/layout/StepDownProcess"/>
    <dgm:cxn modelId="{6633E9EF-0F2F-6F49-84B2-8E4D016F99EE}" srcId="{2C9B3539-D528-914B-99DA-876A8C4247D6}" destId="{B1E9E67B-C84E-2D43-A959-16D9B0FE882F}" srcOrd="3" destOrd="0" parTransId="{AC0B1034-6A09-9945-98ED-23710D1736B9}" sibTransId="{0051F352-3670-9246-8F0E-BD1DB136FBD1}"/>
    <dgm:cxn modelId="{4A9D63F4-2E16-0943-8EA0-FEAE0F20EC1A}" type="presOf" srcId="{B1E9E67B-C84E-2D43-A959-16D9B0FE882F}" destId="{5A40A978-AD54-3244-9254-6D28BC7A514E}" srcOrd="0" destOrd="0" presId="urn:microsoft.com/office/officeart/2005/8/layout/StepDownProcess"/>
    <dgm:cxn modelId="{88B6BDFA-85D4-F44E-BD61-CBFAC2C45C00}" type="presOf" srcId="{2C9B3539-D528-914B-99DA-876A8C4247D6}" destId="{6720FF87-C93F-C847-9510-72BE049B0782}" srcOrd="0" destOrd="0" presId="urn:microsoft.com/office/officeart/2005/8/layout/StepDownProcess"/>
    <dgm:cxn modelId="{25B794FF-8121-CF4F-8048-3AD5C0D06099}" srcId="{CE86ACD9-7845-0D41-849D-BFC278BB142A}" destId="{CFA19A51-61D5-D446-AC0F-EDD15C3BFD97}" srcOrd="0" destOrd="0" parTransId="{6BB7E003-7409-FF42-A8D8-7349F0E7A756}" sibTransId="{6248121C-6E39-C648-AD0A-50A7616F7CAE}"/>
    <dgm:cxn modelId="{66E65653-46DE-8F4F-8FFA-38DAE95B3554}" type="presParOf" srcId="{6720FF87-C93F-C847-9510-72BE049B0782}" destId="{DD37075A-95CB-6645-ADC5-EED8CD20DA82}" srcOrd="0" destOrd="0" presId="urn:microsoft.com/office/officeart/2005/8/layout/StepDownProcess"/>
    <dgm:cxn modelId="{CA66D985-AE36-9B46-ABC7-6E43F78D9AC2}" type="presParOf" srcId="{DD37075A-95CB-6645-ADC5-EED8CD20DA82}" destId="{F841B25F-69FB-7B40-AA4D-C5FA0A060D2B}" srcOrd="0" destOrd="0" presId="urn:microsoft.com/office/officeart/2005/8/layout/StepDownProcess"/>
    <dgm:cxn modelId="{FE522091-32D3-674D-ACCA-B4A51BA39B81}" type="presParOf" srcId="{DD37075A-95CB-6645-ADC5-EED8CD20DA82}" destId="{F329FC9C-1B43-2D49-81D0-38FF97111720}" srcOrd="1" destOrd="0" presId="urn:microsoft.com/office/officeart/2005/8/layout/StepDownProcess"/>
    <dgm:cxn modelId="{C58860C0-F0B2-4F4B-BC6C-6E5F29C80E2D}" type="presParOf" srcId="{DD37075A-95CB-6645-ADC5-EED8CD20DA82}" destId="{D3D8EB8E-349E-B24E-93E9-8425B58865E2}" srcOrd="2" destOrd="0" presId="urn:microsoft.com/office/officeart/2005/8/layout/StepDownProcess"/>
    <dgm:cxn modelId="{82C5C6AD-7E11-3543-B88F-6B2E32FF72AD}" type="presParOf" srcId="{6720FF87-C93F-C847-9510-72BE049B0782}" destId="{EDAB6EA5-ACA8-8F46-B206-A2D9F79709D4}" srcOrd="1" destOrd="0" presId="urn:microsoft.com/office/officeart/2005/8/layout/StepDownProcess"/>
    <dgm:cxn modelId="{DC92EEF4-298A-7D4F-B35D-7EF6003817C4}" type="presParOf" srcId="{6720FF87-C93F-C847-9510-72BE049B0782}" destId="{5766A19E-DF91-FC4D-8973-3B7087DE0CE9}" srcOrd="2" destOrd="0" presId="urn:microsoft.com/office/officeart/2005/8/layout/StepDownProcess"/>
    <dgm:cxn modelId="{7BAECDA2-2988-044C-AB81-9B056B268BB7}" type="presParOf" srcId="{5766A19E-DF91-FC4D-8973-3B7087DE0CE9}" destId="{D48E0453-60E2-AD4F-B183-FFC2E0DA526A}" srcOrd="0" destOrd="0" presId="urn:microsoft.com/office/officeart/2005/8/layout/StepDownProcess"/>
    <dgm:cxn modelId="{9255A5E8-DCF2-1E4E-B7BF-81BE214301A6}" type="presParOf" srcId="{5766A19E-DF91-FC4D-8973-3B7087DE0CE9}" destId="{5770F9FD-CB85-3446-A9AC-F2E93167A2CD}" srcOrd="1" destOrd="0" presId="urn:microsoft.com/office/officeart/2005/8/layout/StepDownProcess"/>
    <dgm:cxn modelId="{FD1523C7-AC0F-3A4B-ABE5-FA3BAA7626F3}" type="presParOf" srcId="{5766A19E-DF91-FC4D-8973-3B7087DE0CE9}" destId="{3C0F3658-B77B-9748-9D8F-ED9911B3736C}" srcOrd="2" destOrd="0" presId="urn:microsoft.com/office/officeart/2005/8/layout/StepDownProcess"/>
    <dgm:cxn modelId="{806C9ECF-E864-D24A-8F72-8D3677ECD167}" type="presParOf" srcId="{6720FF87-C93F-C847-9510-72BE049B0782}" destId="{9F3D93D3-3138-CF48-81A8-3C9A4B8F3D20}" srcOrd="3" destOrd="0" presId="urn:microsoft.com/office/officeart/2005/8/layout/StepDownProcess"/>
    <dgm:cxn modelId="{8D802645-2B03-A241-BF45-614983D2A0E1}" type="presParOf" srcId="{6720FF87-C93F-C847-9510-72BE049B0782}" destId="{C81F2C9D-3249-EA42-A13E-5A6F548E5AA5}" srcOrd="4" destOrd="0" presId="urn:microsoft.com/office/officeart/2005/8/layout/StepDownProcess"/>
    <dgm:cxn modelId="{73EE9F69-918A-2247-B7E8-FE686838E580}" type="presParOf" srcId="{C81F2C9D-3249-EA42-A13E-5A6F548E5AA5}" destId="{8FE4B2C5-C977-E94E-A3BA-17F8F5B343F8}" srcOrd="0" destOrd="0" presId="urn:microsoft.com/office/officeart/2005/8/layout/StepDownProcess"/>
    <dgm:cxn modelId="{DD58DCF0-2BAF-A241-95FF-D27F9688FE71}" type="presParOf" srcId="{C81F2C9D-3249-EA42-A13E-5A6F548E5AA5}" destId="{883DC455-CACB-1445-A781-8FAC96FCEF87}" srcOrd="1" destOrd="0" presId="urn:microsoft.com/office/officeart/2005/8/layout/StepDownProcess"/>
    <dgm:cxn modelId="{8588DCE5-6B40-CF40-90D4-52369842A16C}" type="presParOf" srcId="{C81F2C9D-3249-EA42-A13E-5A6F548E5AA5}" destId="{1CC5B654-2DC6-6C46-B4BC-AF16310CF7B5}" srcOrd="2" destOrd="0" presId="urn:microsoft.com/office/officeart/2005/8/layout/StepDownProcess"/>
    <dgm:cxn modelId="{DBE3DF0A-4F05-FD4B-BD17-2F4488AD5CF7}" type="presParOf" srcId="{6720FF87-C93F-C847-9510-72BE049B0782}" destId="{14B18483-2697-8B42-ABC9-055D951D28DB}" srcOrd="5" destOrd="0" presId="urn:microsoft.com/office/officeart/2005/8/layout/StepDownProcess"/>
    <dgm:cxn modelId="{BEDD59CE-FC33-C341-A00B-8AF36EF9E869}" type="presParOf" srcId="{6720FF87-C93F-C847-9510-72BE049B0782}" destId="{76748A9A-68B9-7043-B13C-8C65B7EE0656}" srcOrd="6" destOrd="0" presId="urn:microsoft.com/office/officeart/2005/8/layout/StepDownProcess"/>
    <dgm:cxn modelId="{7923FF45-23FB-BF49-BB40-059F7290C135}" type="presParOf" srcId="{76748A9A-68B9-7043-B13C-8C65B7EE0656}" destId="{5A40A978-AD54-3244-9254-6D28BC7A514E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BBFFA-A2E2-7742-AE1B-FD3438D45F5E}">
      <dsp:nvSpPr>
        <dsp:cNvPr id="0" name=""/>
        <dsp:cNvSpPr/>
      </dsp:nvSpPr>
      <dsp:spPr>
        <a:xfrm>
          <a:off x="674426" y="660061"/>
          <a:ext cx="1639046" cy="16390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tx1"/>
              </a:solidFill>
            </a:rPr>
            <a:t>Vulnerable Communities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</a:rPr>
            <a:t>NCRN Dissemination Platform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914459" y="900094"/>
        <a:ext cx="1158980" cy="1158980"/>
      </dsp:txXfrm>
    </dsp:sp>
    <dsp:sp modelId="{4B9B0CA6-7DDE-9A40-880E-56C21E012675}">
      <dsp:nvSpPr>
        <dsp:cNvPr id="0" name=""/>
        <dsp:cNvSpPr/>
      </dsp:nvSpPr>
      <dsp:spPr>
        <a:xfrm>
          <a:off x="2145851" y="1608247"/>
          <a:ext cx="805214" cy="828062"/>
        </a:xfrm>
        <a:prstGeom prst="ellipse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  Multi-Media/ Cultural/Linguistic Outreach to Diverse Communities</a:t>
          </a:r>
        </a:p>
      </dsp:txBody>
      <dsp:txXfrm>
        <a:off x="2263772" y="1729514"/>
        <a:ext cx="569372" cy="585528"/>
      </dsp:txXfrm>
    </dsp:sp>
    <dsp:sp modelId="{2E102FAF-76A6-474C-BCC6-40E9F541DF62}">
      <dsp:nvSpPr>
        <dsp:cNvPr id="0" name=""/>
        <dsp:cNvSpPr/>
      </dsp:nvSpPr>
      <dsp:spPr>
        <a:xfrm>
          <a:off x="1939572" y="477597"/>
          <a:ext cx="819523" cy="819523"/>
        </a:xfrm>
        <a:prstGeom prst="ellipse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Develop National Partnership</a:t>
          </a:r>
        </a:p>
      </dsp:txBody>
      <dsp:txXfrm>
        <a:off x="2059588" y="597613"/>
        <a:ext cx="579491" cy="579491"/>
      </dsp:txXfrm>
    </dsp:sp>
    <dsp:sp modelId="{81EA2ABF-5876-5D47-88CC-30CF9365AE1C}">
      <dsp:nvSpPr>
        <dsp:cNvPr id="0" name=""/>
        <dsp:cNvSpPr/>
      </dsp:nvSpPr>
      <dsp:spPr>
        <a:xfrm>
          <a:off x="163367" y="1580137"/>
          <a:ext cx="819523" cy="819523"/>
        </a:xfrm>
        <a:prstGeom prst="ellipse">
          <a:avLst/>
        </a:prstGeom>
        <a:solidFill>
          <a:schemeClr val="accent4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Monitoring Evaluation and Quality Improvement</a:t>
          </a:r>
        </a:p>
      </dsp:txBody>
      <dsp:txXfrm>
        <a:off x="283383" y="1700153"/>
        <a:ext cx="579491" cy="579491"/>
      </dsp:txXfrm>
    </dsp:sp>
    <dsp:sp modelId="{6281F205-76EA-7042-B0B6-2D74DBDD1E77}">
      <dsp:nvSpPr>
        <dsp:cNvPr id="0" name=""/>
        <dsp:cNvSpPr/>
      </dsp:nvSpPr>
      <dsp:spPr>
        <a:xfrm>
          <a:off x="1084187" y="2137219"/>
          <a:ext cx="819523" cy="819523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Link Communities  to Healthcare and Social Services</a:t>
          </a:r>
        </a:p>
      </dsp:txBody>
      <dsp:txXfrm>
        <a:off x="1204203" y="2257235"/>
        <a:ext cx="579491" cy="579491"/>
      </dsp:txXfrm>
    </dsp:sp>
    <dsp:sp modelId="{968E7939-171B-1F41-A7AA-F954C4CBDC5B}">
      <dsp:nvSpPr>
        <dsp:cNvPr id="0" name=""/>
        <dsp:cNvSpPr/>
      </dsp:nvSpPr>
      <dsp:spPr>
        <a:xfrm>
          <a:off x="155856" y="541818"/>
          <a:ext cx="819523" cy="819523"/>
        </a:xfrm>
        <a:prstGeom prst="ellipse">
          <a:avLst/>
        </a:prstGeom>
        <a:solidFill>
          <a:schemeClr val="accent4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Document and Disseminate Strategies/ Findings</a:t>
          </a:r>
        </a:p>
      </dsp:txBody>
      <dsp:txXfrm>
        <a:off x="275872" y="661834"/>
        <a:ext cx="579491" cy="579491"/>
      </dsp:txXfrm>
    </dsp:sp>
    <dsp:sp modelId="{6D34306E-4140-C74E-A146-E2DD3B6714F6}">
      <dsp:nvSpPr>
        <dsp:cNvPr id="0" name=""/>
        <dsp:cNvSpPr/>
      </dsp:nvSpPr>
      <dsp:spPr>
        <a:xfrm>
          <a:off x="1084187" y="30158"/>
          <a:ext cx="819523" cy="819523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Identify and Engage</a:t>
          </a:r>
        </a:p>
      </dsp:txBody>
      <dsp:txXfrm>
        <a:off x="1204203" y="150174"/>
        <a:ext cx="579491" cy="5794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1B25F-69FB-7B40-AA4D-C5FA0A060D2B}">
      <dsp:nvSpPr>
        <dsp:cNvPr id="0" name=""/>
        <dsp:cNvSpPr/>
      </dsp:nvSpPr>
      <dsp:spPr>
        <a:xfrm rot="5400000">
          <a:off x="572203" y="1014112"/>
          <a:ext cx="890611" cy="101392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329FC9C-1B43-2D49-81D0-38FF97111720}">
      <dsp:nvSpPr>
        <dsp:cNvPr id="0" name=""/>
        <dsp:cNvSpPr/>
      </dsp:nvSpPr>
      <dsp:spPr>
        <a:xfrm>
          <a:off x="336246" y="26852"/>
          <a:ext cx="1499265" cy="10494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National</a:t>
          </a:r>
        </a:p>
      </dsp:txBody>
      <dsp:txXfrm>
        <a:off x="387484" y="78090"/>
        <a:ext cx="1396789" cy="946960"/>
      </dsp:txXfrm>
    </dsp:sp>
    <dsp:sp modelId="{D3D8EB8E-349E-B24E-93E9-8425B58865E2}">
      <dsp:nvSpPr>
        <dsp:cNvPr id="0" name=""/>
        <dsp:cNvSpPr/>
      </dsp:nvSpPr>
      <dsp:spPr>
        <a:xfrm>
          <a:off x="1883794" y="129221"/>
          <a:ext cx="3415072" cy="848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Strategic Partners</a:t>
          </a:r>
        </a:p>
      </dsp:txBody>
      <dsp:txXfrm>
        <a:off x="1883794" y="129221"/>
        <a:ext cx="3415072" cy="848201"/>
      </dsp:txXfrm>
    </dsp:sp>
    <dsp:sp modelId="{D48E0453-60E2-AD4F-B183-FFC2E0DA526A}">
      <dsp:nvSpPr>
        <dsp:cNvPr id="0" name=""/>
        <dsp:cNvSpPr/>
      </dsp:nvSpPr>
      <dsp:spPr>
        <a:xfrm rot="5400000">
          <a:off x="2373169" y="2192976"/>
          <a:ext cx="890611" cy="101392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440331"/>
            <a:satOff val="-38085"/>
            <a:lumOff val="4377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770F9FD-CB85-3446-A9AC-F2E93167A2CD}">
      <dsp:nvSpPr>
        <dsp:cNvPr id="0" name=""/>
        <dsp:cNvSpPr/>
      </dsp:nvSpPr>
      <dsp:spPr>
        <a:xfrm>
          <a:off x="2137212" y="1205716"/>
          <a:ext cx="1499265" cy="10494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State, Territory and Tribes </a:t>
          </a:r>
        </a:p>
      </dsp:txBody>
      <dsp:txXfrm>
        <a:off x="2188450" y="1256954"/>
        <a:ext cx="1396789" cy="946960"/>
      </dsp:txXfrm>
    </dsp:sp>
    <dsp:sp modelId="{3C0F3658-B77B-9748-9D8F-ED9911B3736C}">
      <dsp:nvSpPr>
        <dsp:cNvPr id="0" name=""/>
        <dsp:cNvSpPr/>
      </dsp:nvSpPr>
      <dsp:spPr>
        <a:xfrm>
          <a:off x="5522172" y="2437066"/>
          <a:ext cx="2433485" cy="848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CBOs, Health Systems, Local Organizations</a:t>
          </a:r>
        </a:p>
      </dsp:txBody>
      <dsp:txXfrm>
        <a:off x="5522172" y="2437066"/>
        <a:ext cx="2433485" cy="848201"/>
      </dsp:txXfrm>
    </dsp:sp>
    <dsp:sp modelId="{8FE4B2C5-C977-E94E-A3BA-17F8F5B343F8}">
      <dsp:nvSpPr>
        <dsp:cNvPr id="0" name=""/>
        <dsp:cNvSpPr/>
      </dsp:nvSpPr>
      <dsp:spPr>
        <a:xfrm rot="5400000">
          <a:off x="4174136" y="3371840"/>
          <a:ext cx="890611" cy="101392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880662"/>
            <a:satOff val="-76170"/>
            <a:lumOff val="8755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83DC455-CACB-1445-A781-8FAC96FCEF87}">
      <dsp:nvSpPr>
        <dsp:cNvPr id="0" name=""/>
        <dsp:cNvSpPr/>
      </dsp:nvSpPr>
      <dsp:spPr>
        <a:xfrm>
          <a:off x="3938178" y="2384580"/>
          <a:ext cx="1499265" cy="10494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Community</a:t>
          </a:r>
        </a:p>
      </dsp:txBody>
      <dsp:txXfrm>
        <a:off x="3989416" y="2435818"/>
        <a:ext cx="1396789" cy="946960"/>
      </dsp:txXfrm>
    </dsp:sp>
    <dsp:sp modelId="{1CC5B654-2DC6-6C46-B4BC-AF16310CF7B5}">
      <dsp:nvSpPr>
        <dsp:cNvPr id="0" name=""/>
        <dsp:cNvSpPr/>
      </dsp:nvSpPr>
      <dsp:spPr>
        <a:xfrm>
          <a:off x="3654340" y="1372989"/>
          <a:ext cx="3652065" cy="848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State OMH, Public Health</a:t>
          </a:r>
        </a:p>
      </dsp:txBody>
      <dsp:txXfrm>
        <a:off x="3654340" y="1372989"/>
        <a:ext cx="3652065" cy="848201"/>
      </dsp:txXfrm>
    </dsp:sp>
    <dsp:sp modelId="{5A40A978-AD54-3244-9254-6D28BC7A514E}">
      <dsp:nvSpPr>
        <dsp:cNvPr id="0" name=""/>
        <dsp:cNvSpPr/>
      </dsp:nvSpPr>
      <dsp:spPr>
        <a:xfrm>
          <a:off x="5739144" y="3563443"/>
          <a:ext cx="1499265" cy="104943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CHWs</a:t>
          </a:r>
        </a:p>
      </dsp:txBody>
      <dsp:txXfrm>
        <a:off x="5790382" y="3614681"/>
        <a:ext cx="1396789" cy="946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FA4C5-BC79-F340-B3C3-FE07E5C1105D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1933E-0CE7-4D4A-BE45-50B4C7531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8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KPMG assistance with the following: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Review of existing COVID-19 response methods / approach for leading practice knowledge sharing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Organizational alignment of processes and protocols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Workflows design and end-to-end testing, monitoring and optimization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Updates to digital presence to reflect COVID-19 response options (i.e., screening questionnaire)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>
                <a:latin typeface="Arial"/>
                <a:ea typeface="Arial"/>
                <a:cs typeface="Arial" panose="020B0604020202020204" pitchFamily="34" charset="0"/>
              </a:rPr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79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14A10-A570-D947-9857-EC9F2927C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B981F8-3110-674C-B0B0-976678C30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D732A-37C9-9645-9F81-DF850F711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FC9-F92E-9A48-971A-9922301D7BA9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4D43A-ACA8-AB46-88CF-570574E17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72D23-4E05-B144-8BFE-5B5429AD1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56F0-8379-CD40-B5F9-F566DAC4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77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3015-5D5C-A24E-8812-B7BED44C3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6B0303-54D8-3045-B2B6-400000DDC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B24DC-A908-FA4B-9B16-E4B341C48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FC9-F92E-9A48-971A-9922301D7BA9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65658-F91C-3449-B846-1773379DD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F672D-D94F-F64A-97B0-10588E2B3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56F0-8379-CD40-B5F9-F566DAC4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3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D6EE80-B57A-AC42-87F0-2A134C4E1F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12BC64-C05D-9F43-B737-A1B88D388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DB685-125E-6148-A1D3-02EF3C92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FC9-F92E-9A48-971A-9922301D7BA9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B411E-C830-8B4B-B295-27339E3E7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347D8-CBCA-324A-9B9C-ED810E26E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56F0-8379-CD40-B5F9-F566DAC4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8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510DD-0266-CB42-9C8D-87DB9B4BB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46DCF-7BD5-944D-8182-26ECF3E92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C010A-3719-E94A-B4D0-AF82D191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FC9-F92E-9A48-971A-9922301D7BA9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D9EA1-6EFF-9D47-95C2-A1F1DE916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EBF27-0F3B-254D-9F1A-11DAAEA4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56F0-8379-CD40-B5F9-F566DAC4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5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35F98-2C77-BD44-93C2-605B91C15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8A881-8D5B-2B46-9499-99203C2D7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973D5-E665-D74C-B413-BEE9A9ADC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FC9-F92E-9A48-971A-9922301D7BA9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99D1F-A00A-C84D-9EB5-4A8487F86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9E810-7714-E246-8669-A44309A9F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56F0-8379-CD40-B5F9-F566DAC4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2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59D23-EDD3-EE4E-837C-3FB070C13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4F81-A70E-2041-ABED-E5D4EAFBD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75A32-9660-E640-A9A3-CB820E200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AE93A-603F-EC46-A954-34405E19F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FC9-F92E-9A48-971A-9922301D7BA9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214545-245C-3142-B3A7-B1BC9C048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85046-79E0-0C41-AE6E-FE65E5BEF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56F0-8379-CD40-B5F9-F566DAC4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00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2CB0D-A227-ED40-AD6C-A2F8278F0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3001B-7DB7-1D46-9DE7-CC0DE5F4D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827962-712B-B246-BF7D-ACE1BD7CB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A7E37F-CDC8-BB47-9C3D-392937D40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663D43-0348-3748-B44C-A93CECE422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D04465-E101-B947-AB59-42304ED6B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FC9-F92E-9A48-971A-9922301D7BA9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040305-B31A-6F49-A9B3-E4DF7B86C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F9E490-EE8E-584B-B050-F4CB961D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56F0-8379-CD40-B5F9-F566DAC4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1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4F025-48DD-1E4F-BA5F-A2ED338D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CF75F9-1939-424F-95CA-328D0680E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FC9-F92E-9A48-971A-9922301D7BA9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5995D-5198-E441-9B2C-0CE5C1F05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17FF04-B4AB-EB40-8D5E-882E68493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56F0-8379-CD40-B5F9-F566DAC4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06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E6EDA9-EE4A-7C44-AF0C-448D11097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FC9-F92E-9A48-971A-9922301D7BA9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FCF53B-5CEA-C54B-B5D4-315C00550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ED26F-C77C-3E4E-B2A3-2215AA12B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56F0-8379-CD40-B5F9-F566DAC4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1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E7DAD-E372-564A-B948-F8F535A25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F5B69-4365-974B-BE8F-E21673599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64E44-36D4-D948-BE7B-491F07DEFB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8D34F-CE81-5A45-B5C5-BA1428016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FC9-F92E-9A48-971A-9922301D7BA9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5E4FF-70EE-D249-B4E5-EAF0A3DE3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FAC0A-391C-1E49-87BD-5869AB332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56F0-8379-CD40-B5F9-F566DAC4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6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825AA-57B3-0642-A2E9-DD8C86EB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44DED1-B59C-4342-8375-7357C60FE1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4A9C95-60E5-F440-BF14-8B4955F6E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3BB6B-9D57-9846-9E24-9E8DF98FB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FC9-F92E-9A48-971A-9922301D7BA9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3F635-065E-D144-967A-C33D06F26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E9694-E198-2A4E-A1D9-1E2551C45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56F0-8379-CD40-B5F9-F566DAC4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05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B0FFA7-63C2-8F40-8901-00D61B715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A06F7-19D2-B949-B511-6D7430640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B1D54-BB2B-BE45-91E4-C25912936C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53FC9-F92E-9A48-971A-9922301D7BA9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1D3B4-2E97-CD40-A025-1AC918D4EC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90DAB-CB91-0348-897A-31BF326F7B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256F0-8379-CD40-B5F9-F566DAC4C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1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0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59B523-025C-2B46-8001-10F1A43A7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6836" y="2481148"/>
            <a:ext cx="5985164" cy="788793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MSM-OMH/HHS</a:t>
            </a:r>
            <a:br>
              <a:rPr lang="en-US" sz="2400" b="1" dirty="0"/>
            </a:br>
            <a:r>
              <a:rPr lang="en-US" sz="2400" b="1" dirty="0"/>
              <a:t>The National COVID-19 Resiliency Network (NCRN) </a:t>
            </a:r>
            <a:br>
              <a:rPr lang="en-US" sz="2000" b="1" dirty="0"/>
            </a:br>
            <a:r>
              <a:rPr lang="en-US" sz="1600" b="1" dirty="0"/>
              <a:t>Mitigating the Impact of COVID-19 on Vulnerable Populations</a:t>
            </a: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endParaRPr lang="en-US" sz="2200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076AE5-B193-401C-A4DF-EFC8AC5C6E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26" r="-1" b="-1"/>
          <a:stretch/>
        </p:blipFill>
        <p:spPr>
          <a:xfrm>
            <a:off x="-2191" y="10"/>
            <a:ext cx="7678763" cy="6857990"/>
          </a:xfrm>
          <a:custGeom>
            <a:avLst/>
            <a:gdLst/>
            <a:ahLst/>
            <a:cxnLst/>
            <a:rect l="l" t="t" r="r" b="b"/>
            <a:pathLst>
              <a:path w="7678763" h="6858000">
                <a:moveTo>
                  <a:pt x="6950358" y="3911316"/>
                </a:moveTo>
                <a:lnTo>
                  <a:pt x="6950358" y="3925503"/>
                </a:lnTo>
                <a:lnTo>
                  <a:pt x="6948404" y="3918409"/>
                </a:lnTo>
                <a:close/>
                <a:moveTo>
                  <a:pt x="890899" y="2071857"/>
                </a:moveTo>
                <a:cubicBezTo>
                  <a:pt x="890899" y="2071857"/>
                  <a:pt x="890899" y="2071857"/>
                  <a:pt x="4934362" y="2071857"/>
                </a:cubicBezTo>
                <a:cubicBezTo>
                  <a:pt x="5187625" y="2071857"/>
                  <a:pt x="5432153" y="2211072"/>
                  <a:pt x="5554418" y="2437296"/>
                </a:cubicBezTo>
                <a:cubicBezTo>
                  <a:pt x="5554418" y="2437296"/>
                  <a:pt x="5554418" y="2437296"/>
                  <a:pt x="7580515" y="5926372"/>
                </a:cubicBezTo>
                <a:cubicBezTo>
                  <a:pt x="7711513" y="6143896"/>
                  <a:pt x="7711513" y="6422327"/>
                  <a:pt x="7580515" y="6639850"/>
                </a:cubicBezTo>
                <a:cubicBezTo>
                  <a:pt x="7580515" y="6639850"/>
                  <a:pt x="7580515" y="6639850"/>
                  <a:pt x="7473670" y="6823844"/>
                </a:cubicBezTo>
                <a:lnTo>
                  <a:pt x="7453836" y="6858000"/>
                </a:lnTo>
                <a:lnTo>
                  <a:pt x="0" y="6858000"/>
                </a:lnTo>
                <a:lnTo>
                  <a:pt x="0" y="2890622"/>
                </a:lnTo>
                <a:lnTo>
                  <a:pt x="78831" y="2754282"/>
                </a:lnTo>
                <a:cubicBezTo>
                  <a:pt x="137995" y="2651956"/>
                  <a:pt x="199068" y="2546330"/>
                  <a:pt x="262110" y="2437296"/>
                </a:cubicBezTo>
                <a:cubicBezTo>
                  <a:pt x="393108" y="2211072"/>
                  <a:pt x="628904" y="2071857"/>
                  <a:pt x="890899" y="2071857"/>
                </a:cubicBezTo>
                <a:close/>
                <a:moveTo>
                  <a:pt x="0" y="0"/>
                </a:moveTo>
                <a:lnTo>
                  <a:pt x="6535339" y="0"/>
                </a:lnTo>
                <a:lnTo>
                  <a:pt x="6421432" y="196155"/>
                </a:lnTo>
                <a:cubicBezTo>
                  <a:pt x="6196056" y="584267"/>
                  <a:pt x="5928944" y="1044253"/>
                  <a:pt x="5612367" y="1589421"/>
                </a:cubicBezTo>
                <a:cubicBezTo>
                  <a:pt x="5490102" y="1815646"/>
                  <a:pt x="5245573" y="1954861"/>
                  <a:pt x="4992310" y="1954861"/>
                </a:cubicBezTo>
                <a:cubicBezTo>
                  <a:pt x="4992310" y="1954861"/>
                  <a:pt x="4992310" y="1954861"/>
                  <a:pt x="948847" y="1954861"/>
                </a:cubicBezTo>
                <a:cubicBezTo>
                  <a:pt x="686852" y="1954861"/>
                  <a:pt x="451057" y="1815646"/>
                  <a:pt x="320058" y="1589421"/>
                </a:cubicBezTo>
                <a:cubicBezTo>
                  <a:pt x="320058" y="1589421"/>
                  <a:pt x="320058" y="1589421"/>
                  <a:pt x="4048" y="1042874"/>
                </a:cubicBezTo>
                <a:lnTo>
                  <a:pt x="0" y="1035874"/>
                </a:lnTo>
                <a:close/>
              </a:path>
            </a:pathLst>
          </a:cu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3372BE3-17F4-4749-BB41-7EE26704A6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2997578"/>
              </p:ext>
            </p:extLst>
          </p:nvPr>
        </p:nvGraphicFramePr>
        <p:xfrm>
          <a:off x="0" y="315041"/>
          <a:ext cx="2987899" cy="295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E29E537-C636-984D-A2E5-B0EB1C6F597C}"/>
              </a:ext>
            </a:extLst>
          </p:cNvPr>
          <p:cNvSpPr txBox="1"/>
          <p:nvPr/>
        </p:nvSpPr>
        <p:spPr>
          <a:xfrm>
            <a:off x="8782493" y="5507665"/>
            <a:ext cx="31151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Dominic H. Mack MD, MBA</a:t>
            </a:r>
          </a:p>
          <a:p>
            <a:r>
              <a:rPr lang="en-US" dirty="0"/>
              <a:t>Professor, Family Medicine</a:t>
            </a:r>
          </a:p>
          <a:p>
            <a:r>
              <a:rPr lang="en-US" dirty="0"/>
              <a:t>Director, NCPC</a:t>
            </a:r>
          </a:p>
          <a:p>
            <a:r>
              <a:rPr lang="en-US" dirty="0"/>
              <a:t>Morehouse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2790125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4719FF-AB94-234B-8CDB-E0128A2E2561}"/>
              </a:ext>
            </a:extLst>
          </p:cNvPr>
          <p:cNvSpPr/>
          <p:nvPr/>
        </p:nvSpPr>
        <p:spPr>
          <a:xfrm>
            <a:off x="249382" y="2175554"/>
            <a:ext cx="11942618" cy="3554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en-US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Identify and engage vulnerable communities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through local, state, territory, tribes and national partners.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en-US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Nurture existing and develop new partnerships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ensure the NCRN is an active information dissemination network.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en-US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Partner with vulnerable communities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national, state, local, and government organizations to provide and </a:t>
            </a:r>
            <a:r>
              <a:rPr lang="en-US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disseminate culturally and linguistically appropriate information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throughout states, territories, and tribes.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Use technology to </a:t>
            </a:r>
            <a:r>
              <a:rPr lang="en-US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link members of the priority vulnerable communities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community health workers, COVID-19 healthcare and social services, including testing, vaccinations, behavioral health counseling, and links to primary care practices.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5) </a:t>
            </a:r>
            <a:r>
              <a:rPr lang="en-US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Monitor and evaluate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success of the services and measure outcomes using process improvement methods to improve the quality of the overall program.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 </a:t>
            </a:r>
            <a:r>
              <a:rPr lang="en-US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 broad and comprehensive dissemination methods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including mainstream media, white papers, and publications as resources and strategies to add to the body of scientific knowledge and to bring awareness, participation, education and training.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device&#10;&#10;Description automatically generated">
            <a:extLst>
              <a:ext uri="{FF2B5EF4-FFF2-40B4-BE49-F238E27FC236}">
                <a16:creationId xmlns:a16="http://schemas.microsoft.com/office/drawing/2014/main" id="{477107EE-DD7A-6348-8793-3CD3B27BD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705" y="0"/>
            <a:ext cx="2342671" cy="19153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BCCA2C-EC80-6244-B591-5B319893C0B6}"/>
              </a:ext>
            </a:extLst>
          </p:cNvPr>
          <p:cNvSpPr/>
          <p:nvPr/>
        </p:nvSpPr>
        <p:spPr>
          <a:xfrm>
            <a:off x="2882588" y="588364"/>
            <a:ext cx="6426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Goal: Mitigate the Impact of COVID-19 on Vulnerable Populations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AF8B01-57EB-274B-84F3-C1AF1A5B8EB5}"/>
              </a:ext>
            </a:extLst>
          </p:cNvPr>
          <p:cNvSpPr/>
          <p:nvPr/>
        </p:nvSpPr>
        <p:spPr>
          <a:xfrm>
            <a:off x="367624" y="1730726"/>
            <a:ext cx="1184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155862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4EC0D8B-A32B-8D4F-9AF5-236EAD6D1A40}"/>
              </a:ext>
            </a:extLst>
          </p:cNvPr>
          <p:cNvSpPr txBox="1">
            <a:spLocks/>
          </p:cNvSpPr>
          <p:nvPr/>
        </p:nvSpPr>
        <p:spPr>
          <a:xfrm>
            <a:off x="391301" y="401782"/>
            <a:ext cx="10955572" cy="9698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The National COVID-19 Resiliency Network (NCRN) </a:t>
            </a:r>
          </a:p>
          <a:p>
            <a:pPr algn="ctr"/>
            <a:r>
              <a:rPr lang="en-US" sz="1800" b="1" dirty="0"/>
              <a:t>Mitigating the Impact of COVID-19 on Vulnerable Populations</a:t>
            </a: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FE6F68-49F3-A745-B6CF-6E07F3374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5" y="2494338"/>
            <a:ext cx="2959458" cy="21082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4BEE12-AE9C-AE44-BA64-B9AED57E83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63" r="1" b="1851"/>
          <a:stretch/>
        </p:blipFill>
        <p:spPr>
          <a:xfrm>
            <a:off x="9392743" y="2494338"/>
            <a:ext cx="2134239" cy="1869324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</p:spPr>
      </p:pic>
      <p:pic>
        <p:nvPicPr>
          <p:cNvPr id="10" name="Picture 9" descr="A picture containing device&#10;&#10;Description automatically generated">
            <a:extLst>
              <a:ext uri="{FF2B5EF4-FFF2-40B4-BE49-F238E27FC236}">
                <a16:creationId xmlns:a16="http://schemas.microsoft.com/office/drawing/2014/main" id="{D8269E2C-48FE-204E-BEF2-CFADCEACA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143" y="1371600"/>
            <a:ext cx="6131122" cy="50128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58F450-CEB3-B64F-9474-E9893BF4CF5D}"/>
              </a:ext>
            </a:extLst>
          </p:cNvPr>
          <p:cNvSpPr txBox="1"/>
          <p:nvPr/>
        </p:nvSpPr>
        <p:spPr>
          <a:xfrm>
            <a:off x="5043596" y="5846618"/>
            <a:ext cx="2104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Technology Platform</a:t>
            </a:r>
          </a:p>
        </p:txBody>
      </p:sp>
    </p:spTree>
    <p:extLst>
      <p:ext uri="{BB962C8B-B14F-4D97-AF65-F5344CB8AC3E}">
        <p14:creationId xmlns:p14="http://schemas.microsoft.com/office/powerpoint/2010/main" val="3550697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E5F705A-5E81-4B3A-8EF4-911982DB3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9C2289B-5F5E-43E9-9416-51AC3AF54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3903" y="0"/>
            <a:ext cx="5618097" cy="6858000"/>
          </a:xfrm>
          <a:custGeom>
            <a:avLst/>
            <a:gdLst>
              <a:gd name="connsiteX0" fmla="*/ 0 w 5618097"/>
              <a:gd name="connsiteY0" fmla="*/ 0 h 6858000"/>
              <a:gd name="connsiteX1" fmla="*/ 2543718 w 5618097"/>
              <a:gd name="connsiteY1" fmla="*/ 0 h 6858000"/>
              <a:gd name="connsiteX2" fmla="*/ 3057210 w 5618097"/>
              <a:gd name="connsiteY2" fmla="*/ 0 h 6858000"/>
              <a:gd name="connsiteX3" fmla="*/ 5618097 w 5618097"/>
              <a:gd name="connsiteY3" fmla="*/ 0 h 6858000"/>
              <a:gd name="connsiteX4" fmla="*/ 5618097 w 5618097"/>
              <a:gd name="connsiteY4" fmla="*/ 6858000 h 6858000"/>
              <a:gd name="connsiteX5" fmla="*/ 3057210 w 5618097"/>
              <a:gd name="connsiteY5" fmla="*/ 6858000 h 6858000"/>
              <a:gd name="connsiteX6" fmla="*/ 2543718 w 5618097"/>
              <a:gd name="connsiteY6" fmla="*/ 6858000 h 6858000"/>
              <a:gd name="connsiteX7" fmla="*/ 1 w 5618097"/>
              <a:gd name="connsiteY7" fmla="*/ 6858000 h 6858000"/>
              <a:gd name="connsiteX8" fmla="*/ 4006 w 5618097"/>
              <a:gd name="connsiteY8" fmla="*/ 6854853 h 6858000"/>
              <a:gd name="connsiteX9" fmla="*/ 1619628 w 5618097"/>
              <a:gd name="connsiteY9" fmla="*/ 3429000 h 6858000"/>
              <a:gd name="connsiteX10" fmla="*/ 4006 w 5618097"/>
              <a:gd name="connsiteY10" fmla="*/ 31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18097" h="6858000">
                <a:moveTo>
                  <a:pt x="0" y="0"/>
                </a:moveTo>
                <a:lnTo>
                  <a:pt x="2543718" y="0"/>
                </a:lnTo>
                <a:lnTo>
                  <a:pt x="3057210" y="0"/>
                </a:lnTo>
                <a:lnTo>
                  <a:pt x="5618097" y="0"/>
                </a:lnTo>
                <a:lnTo>
                  <a:pt x="5618097" y="6858000"/>
                </a:lnTo>
                <a:lnTo>
                  <a:pt x="3057210" y="6858000"/>
                </a:lnTo>
                <a:lnTo>
                  <a:pt x="2543718" y="6858000"/>
                </a:lnTo>
                <a:lnTo>
                  <a:pt x="1" y="6858000"/>
                </a:lnTo>
                <a:lnTo>
                  <a:pt x="4006" y="6854853"/>
                </a:lnTo>
                <a:cubicBezTo>
                  <a:pt x="990707" y="6040555"/>
                  <a:pt x="1619628" y="4808224"/>
                  <a:pt x="1619628" y="3429000"/>
                </a:cubicBezTo>
                <a:cubicBezTo>
                  <a:pt x="1619628" y="2049777"/>
                  <a:pt x="990707" y="817446"/>
                  <a:pt x="4006" y="314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BE060C-FADA-FF4D-9A3B-B245EB9094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tretch>
            <a:fillRect/>
          </a:stretch>
        </p:blipFill>
        <p:spPr>
          <a:xfrm>
            <a:off x="2322815" y="1454433"/>
            <a:ext cx="5295153" cy="303089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290D9F-3A19-274A-A957-A5CC9C9AF1F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prstClr val="white"/>
            </a:duotone>
          </a:blip>
          <a:stretch>
            <a:fillRect/>
          </a:stretch>
        </p:blipFill>
        <p:spPr>
          <a:xfrm>
            <a:off x="8357191" y="1994410"/>
            <a:ext cx="3563875" cy="28691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8939B08-9F26-E34E-83D9-2D321813D3F7}"/>
              </a:ext>
            </a:extLst>
          </p:cNvPr>
          <p:cNvSpPr/>
          <p:nvPr/>
        </p:nvSpPr>
        <p:spPr>
          <a:xfrm>
            <a:off x="270933" y="4215369"/>
            <a:ext cx="1192106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Simply, the platform links: </a:t>
            </a:r>
          </a:p>
          <a:p>
            <a:pPr>
              <a:spcAft>
                <a:spcPts val="600"/>
              </a:spcAft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ZIP CODE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RISK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CULTURE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TESTING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CARE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4332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3305527" y="1785057"/>
            <a:ext cx="7100724" cy="3506343"/>
            <a:chOff x="4226434" y="1615985"/>
            <a:chExt cx="7481023" cy="3497655"/>
          </a:xfrm>
        </p:grpSpPr>
        <p:grpSp>
          <p:nvGrpSpPr>
            <p:cNvPr id="4" name="Group 3"/>
            <p:cNvGrpSpPr/>
            <p:nvPr/>
          </p:nvGrpSpPr>
          <p:grpSpPr>
            <a:xfrm>
              <a:off x="4854994" y="1615985"/>
              <a:ext cx="6852463" cy="3497655"/>
              <a:chOff x="4971559" y="1410749"/>
              <a:chExt cx="6852463" cy="349765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971559" y="1410749"/>
                <a:ext cx="6852463" cy="3497655"/>
                <a:chOff x="-3927180" y="1511385"/>
                <a:chExt cx="6809927" cy="4488141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-3927180" y="1511385"/>
                  <a:ext cx="407248" cy="917364"/>
                  <a:chOff x="1536719" y="1738504"/>
                  <a:chExt cx="347170" cy="666701"/>
                </a:xfrm>
              </p:grpSpPr>
              <p:cxnSp>
                <p:nvCxnSpPr>
                  <p:cNvPr id="14" name="Straight Connector 13"/>
                  <p:cNvCxnSpPr>
                    <a:cxnSpLocks noChangeAspect="1"/>
                  </p:cNvCxnSpPr>
                  <p:nvPr/>
                </p:nvCxnSpPr>
                <p:spPr>
                  <a:xfrm>
                    <a:off x="1883889" y="1738504"/>
                    <a:ext cx="0" cy="666701"/>
                  </a:xfrm>
                  <a:prstGeom prst="line">
                    <a:avLst/>
                  </a:prstGeom>
                  <a:solidFill>
                    <a:srgbClr val="00338D"/>
                  </a:solidFill>
                  <a:ln w="38100">
                    <a:solidFill>
                      <a:srgbClr val="00338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>
                    <a:cxnSpLocks noChangeAspect="1"/>
                  </p:cNvCxnSpPr>
                  <p:nvPr/>
                </p:nvCxnSpPr>
                <p:spPr>
                  <a:xfrm flipH="1">
                    <a:off x="1536719" y="2068050"/>
                    <a:ext cx="347170" cy="0"/>
                  </a:xfrm>
                  <a:prstGeom prst="line">
                    <a:avLst/>
                  </a:prstGeom>
                  <a:solidFill>
                    <a:srgbClr val="00338D"/>
                  </a:solidFill>
                  <a:ln w="38100">
                    <a:solidFill>
                      <a:srgbClr val="00338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 15"/>
                <p:cNvGrpSpPr/>
                <p:nvPr/>
              </p:nvGrpSpPr>
              <p:grpSpPr>
                <a:xfrm>
                  <a:off x="-3446973" y="2480124"/>
                  <a:ext cx="407248" cy="799791"/>
                  <a:chOff x="1536719" y="1738504"/>
                  <a:chExt cx="347170" cy="666701"/>
                </a:xfrm>
              </p:grpSpPr>
              <p:cxnSp>
                <p:nvCxnSpPr>
                  <p:cNvPr id="19" name="Straight Connector 18"/>
                  <p:cNvCxnSpPr>
                    <a:cxnSpLocks noChangeAspect="1"/>
                  </p:cNvCxnSpPr>
                  <p:nvPr/>
                </p:nvCxnSpPr>
                <p:spPr>
                  <a:xfrm>
                    <a:off x="1883889" y="1738504"/>
                    <a:ext cx="0" cy="666701"/>
                  </a:xfrm>
                  <a:prstGeom prst="line">
                    <a:avLst/>
                  </a:prstGeom>
                  <a:solidFill>
                    <a:srgbClr val="00338D"/>
                  </a:solidFill>
                  <a:ln w="38100">
                    <a:solidFill>
                      <a:srgbClr val="005EB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>
                    <a:cxnSpLocks noChangeAspect="1"/>
                  </p:cNvCxnSpPr>
                  <p:nvPr/>
                </p:nvCxnSpPr>
                <p:spPr>
                  <a:xfrm flipH="1">
                    <a:off x="1536719" y="2068050"/>
                    <a:ext cx="347170" cy="0"/>
                  </a:xfrm>
                  <a:prstGeom prst="line">
                    <a:avLst/>
                  </a:prstGeom>
                  <a:solidFill>
                    <a:srgbClr val="00338D"/>
                  </a:solidFill>
                  <a:ln w="38100">
                    <a:solidFill>
                      <a:srgbClr val="005EB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-3927180" y="3300503"/>
                  <a:ext cx="407248" cy="887932"/>
                  <a:chOff x="1536719" y="1694891"/>
                  <a:chExt cx="347170" cy="666701"/>
                </a:xfrm>
              </p:grpSpPr>
              <p:cxnSp>
                <p:nvCxnSpPr>
                  <p:cNvPr id="22" name="Straight Connector 21"/>
                  <p:cNvCxnSpPr>
                    <a:cxnSpLocks noChangeAspect="1"/>
                  </p:cNvCxnSpPr>
                  <p:nvPr/>
                </p:nvCxnSpPr>
                <p:spPr>
                  <a:xfrm>
                    <a:off x="1883889" y="1694891"/>
                    <a:ext cx="0" cy="666701"/>
                  </a:xfrm>
                  <a:prstGeom prst="line">
                    <a:avLst/>
                  </a:prstGeom>
                  <a:solidFill>
                    <a:srgbClr val="00338D"/>
                  </a:solidFill>
                  <a:ln w="38100">
                    <a:solidFill>
                      <a:srgbClr val="0091D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>
                    <a:cxnSpLocks noChangeAspect="1"/>
                  </p:cNvCxnSpPr>
                  <p:nvPr/>
                </p:nvCxnSpPr>
                <p:spPr>
                  <a:xfrm flipH="1">
                    <a:off x="1536719" y="2024439"/>
                    <a:ext cx="347170" cy="0"/>
                  </a:xfrm>
                  <a:prstGeom prst="line">
                    <a:avLst/>
                  </a:prstGeom>
                  <a:solidFill>
                    <a:srgbClr val="00338D"/>
                  </a:solidFill>
                  <a:ln w="38100">
                    <a:solidFill>
                      <a:srgbClr val="0091D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" name="Group 23"/>
                <p:cNvGrpSpPr/>
                <p:nvPr/>
              </p:nvGrpSpPr>
              <p:grpSpPr>
                <a:xfrm>
                  <a:off x="-3446973" y="4264348"/>
                  <a:ext cx="407248" cy="799791"/>
                  <a:chOff x="1536719" y="1738504"/>
                  <a:chExt cx="347170" cy="666701"/>
                </a:xfrm>
              </p:grpSpPr>
              <p:cxnSp>
                <p:nvCxnSpPr>
                  <p:cNvPr id="25" name="Straight Connector 24"/>
                  <p:cNvCxnSpPr>
                    <a:cxnSpLocks noChangeAspect="1"/>
                  </p:cNvCxnSpPr>
                  <p:nvPr/>
                </p:nvCxnSpPr>
                <p:spPr>
                  <a:xfrm>
                    <a:off x="1883889" y="1738504"/>
                    <a:ext cx="0" cy="666701"/>
                  </a:xfrm>
                  <a:prstGeom prst="line">
                    <a:avLst/>
                  </a:prstGeom>
                  <a:solidFill>
                    <a:srgbClr val="00338D"/>
                  </a:solidFill>
                  <a:ln w="38100">
                    <a:solidFill>
                      <a:srgbClr val="48369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>
                    <a:cxnSpLocks noChangeAspect="1"/>
                  </p:cNvCxnSpPr>
                  <p:nvPr/>
                </p:nvCxnSpPr>
                <p:spPr>
                  <a:xfrm flipH="1">
                    <a:off x="1536719" y="2068050"/>
                    <a:ext cx="347170" cy="0"/>
                  </a:xfrm>
                  <a:prstGeom prst="line">
                    <a:avLst/>
                  </a:prstGeom>
                  <a:solidFill>
                    <a:srgbClr val="00338D"/>
                  </a:solidFill>
                  <a:ln w="38100">
                    <a:solidFill>
                      <a:srgbClr val="48369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3" name="TextBox 32"/>
                <p:cNvSpPr txBox="1"/>
                <p:nvPr/>
              </p:nvSpPr>
              <p:spPr>
                <a:xfrm>
                  <a:off x="-3519932" y="3290239"/>
                  <a:ext cx="6402679" cy="906956"/>
                </a:xfrm>
                <a:prstGeom prst="rect">
                  <a:avLst/>
                </a:prstGeom>
                <a:noFill/>
              </p:spPr>
              <p:txBody>
                <a:bodyPr wrap="square" lIns="54610" tIns="54610" rIns="54610" bIns="54610" rtlCol="0">
                  <a:noAutofit/>
                </a:bodyPr>
                <a:lstStyle/>
                <a:p>
                  <a:pPr lvl="0"/>
                  <a:r>
                    <a:rPr lang="en-US" sz="1400" b="1" dirty="0">
                      <a:solidFill>
                        <a:schemeClr val="accent1"/>
                      </a:solidFill>
                    </a:rPr>
                    <a:t>Virtual-Collaboration</a:t>
                  </a:r>
                </a:p>
                <a:p>
                  <a:r>
                    <a:rPr lang="en-US" sz="1100" dirty="0"/>
                    <a:t>Provide a platform for public partnerships and organizations to collaborate and manage resources for individuals and communities at scale</a:t>
                  </a: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-3039725" y="4197194"/>
                  <a:ext cx="5762284" cy="929127"/>
                </a:xfrm>
                <a:prstGeom prst="rect">
                  <a:avLst/>
                </a:prstGeom>
                <a:noFill/>
              </p:spPr>
              <p:txBody>
                <a:bodyPr wrap="square" lIns="54610" tIns="54610" rIns="54610" bIns="54610" rtlCol="0">
                  <a:noAutofit/>
                </a:bodyPr>
                <a:lstStyle/>
                <a:p>
                  <a:r>
                    <a:rPr lang="en-US" sz="1400" b="1" dirty="0">
                      <a:solidFill>
                        <a:srgbClr val="483698"/>
                      </a:solidFill>
                    </a:rPr>
                    <a:t>Telco/Telehealth</a:t>
                  </a:r>
                </a:p>
                <a:p>
                  <a:r>
                    <a:rPr lang="en-US" sz="1100" dirty="0"/>
                    <a:t>Work with affiliated health system partners to offload volume of patient inquiries around testing, medication management, education, refills, etc.,</a:t>
                  </a:r>
                  <a:endParaRPr lang="en-US" sz="1100" b="1" dirty="0"/>
                </a:p>
                <a:p>
                  <a:pPr>
                    <a:spcAft>
                      <a:spcPts val="600"/>
                    </a:spcAft>
                  </a:pPr>
                  <a:endParaRPr lang="en-US" b="1" dirty="0">
                    <a:solidFill>
                      <a:srgbClr val="00338D"/>
                    </a:solidFill>
                  </a:endParaRPr>
                </a:p>
              </p:txBody>
            </p:sp>
            <p:grpSp>
              <p:nvGrpSpPr>
                <p:cNvPr id="38" name="Group 37"/>
                <p:cNvGrpSpPr/>
                <p:nvPr/>
              </p:nvGrpSpPr>
              <p:grpSpPr>
                <a:xfrm>
                  <a:off x="-3927180" y="5111594"/>
                  <a:ext cx="407248" cy="887932"/>
                  <a:chOff x="1536719" y="1738504"/>
                  <a:chExt cx="347170" cy="666701"/>
                </a:xfrm>
              </p:grpSpPr>
              <p:cxnSp>
                <p:nvCxnSpPr>
                  <p:cNvPr id="39" name="Straight Connector 38"/>
                  <p:cNvCxnSpPr>
                    <a:cxnSpLocks noChangeAspect="1"/>
                  </p:cNvCxnSpPr>
                  <p:nvPr/>
                </p:nvCxnSpPr>
                <p:spPr>
                  <a:xfrm>
                    <a:off x="1883889" y="1738504"/>
                    <a:ext cx="0" cy="666701"/>
                  </a:xfrm>
                  <a:prstGeom prst="line">
                    <a:avLst/>
                  </a:prstGeom>
                  <a:solidFill>
                    <a:srgbClr val="00338D"/>
                  </a:solidFill>
                  <a:ln w="38100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>
                    <a:cxnSpLocks noChangeAspect="1"/>
                  </p:cNvCxnSpPr>
                  <p:nvPr/>
                </p:nvCxnSpPr>
                <p:spPr>
                  <a:xfrm flipH="1">
                    <a:off x="1536719" y="2068050"/>
                    <a:ext cx="347170" cy="0"/>
                  </a:xfrm>
                  <a:prstGeom prst="line">
                    <a:avLst/>
                  </a:prstGeom>
                  <a:solidFill>
                    <a:srgbClr val="00338D"/>
                  </a:solidFill>
                  <a:ln w="38100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1" name="TextBox 40"/>
                <p:cNvSpPr txBox="1"/>
                <p:nvPr/>
              </p:nvSpPr>
              <p:spPr>
                <a:xfrm>
                  <a:off x="-3519932" y="5095054"/>
                  <a:ext cx="6242491" cy="788605"/>
                </a:xfrm>
                <a:prstGeom prst="rect">
                  <a:avLst/>
                </a:prstGeom>
                <a:noFill/>
              </p:spPr>
              <p:txBody>
                <a:bodyPr wrap="square" lIns="54610" tIns="54610" rIns="54610" bIns="54610" rtlCol="0">
                  <a:noAutofit/>
                </a:bodyPr>
                <a:lstStyle/>
                <a:p>
                  <a:r>
                    <a:rPr lang="en-US" sz="1400" b="1" dirty="0">
                      <a:solidFill>
                        <a:schemeClr val="accent4"/>
                      </a:solidFill>
                    </a:rPr>
                    <a:t>Outreach Services</a:t>
                  </a:r>
                </a:p>
                <a:p>
                  <a:r>
                    <a:rPr lang="en-US" sz="1200" dirty="0"/>
                    <a:t>Proactively reach out to individuals and communities with resource to assist with COVID-19 transportation needs to assist with coordination and delivery</a:t>
                  </a:r>
                  <a:endParaRPr lang="en-US" sz="1600" b="1" dirty="0"/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5864557" y="2098450"/>
                <a:ext cx="5543988" cy="673077"/>
              </a:xfrm>
              <a:prstGeom prst="rect">
                <a:avLst/>
              </a:prstGeom>
              <a:noFill/>
            </p:spPr>
            <p:txBody>
              <a:bodyPr wrap="square" lIns="54610" tIns="54610" rIns="54610" bIns="54610" rtlCol="0">
                <a:noAutofit/>
              </a:bodyPr>
              <a:lstStyle/>
              <a:p>
                <a:r>
                  <a:rPr lang="en-US" sz="1400" b="1" dirty="0">
                    <a:solidFill>
                      <a:schemeClr val="accent3"/>
                    </a:solidFill>
                  </a:rPr>
                  <a:t>Chat Bot</a:t>
                </a:r>
              </a:p>
              <a:p>
                <a:pPr lvl="0">
                  <a:spcAft>
                    <a:spcPts val="600"/>
                  </a:spcAft>
                </a:pPr>
                <a:r>
                  <a:rPr lang="en-US" sz="1100" dirty="0">
                    <a:solidFill>
                      <a:srgbClr val="000000"/>
                    </a:solidFill>
                  </a:rPr>
                  <a:t>Symptom Checker, testing locator and general information inquiries to help drive consumers to the right channels for their needs. </a:t>
                </a:r>
                <a:endParaRPr lang="en-US" sz="1100" dirty="0">
                  <a:solidFill>
                    <a:srgbClr val="00338D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381347" y="1440186"/>
                <a:ext cx="6186634" cy="599453"/>
              </a:xfrm>
              <a:prstGeom prst="rect">
                <a:avLst/>
              </a:prstGeom>
              <a:noFill/>
            </p:spPr>
            <p:txBody>
              <a:bodyPr wrap="square" lIns="54610" tIns="54610" rIns="54610" bIns="54610" rtlCol="0">
                <a:noAutofit/>
              </a:bodyPr>
              <a:lstStyle/>
              <a:p>
                <a:r>
                  <a:rPr lang="en-US" sz="1400" b="1" dirty="0">
                    <a:solidFill>
                      <a:schemeClr val="tx2"/>
                    </a:solidFill>
                  </a:rPr>
                  <a:t>Digital Presence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100" dirty="0"/>
                  <a:t>COVID-19 Digital triage process via web and mobile applications</a:t>
                </a:r>
              </a:p>
            </p:txBody>
          </p:sp>
        </p:grpSp>
        <p:sp>
          <p:nvSpPr>
            <p:cNvPr id="47" name="Freeform 12"/>
            <p:cNvSpPr>
              <a:spLocks noEditPoints="1"/>
            </p:cNvSpPr>
            <p:nvPr/>
          </p:nvSpPr>
          <p:spPr bwMode="auto">
            <a:xfrm>
              <a:off x="4266179" y="4544875"/>
              <a:ext cx="506464" cy="407261"/>
            </a:xfrm>
            <a:custGeom>
              <a:avLst/>
              <a:gdLst>
                <a:gd name="T0" fmla="*/ 2240 w 3268"/>
                <a:gd name="T1" fmla="*/ 48 h 2632"/>
                <a:gd name="T2" fmla="*/ 2688 w 3268"/>
                <a:gd name="T3" fmla="*/ 344 h 2632"/>
                <a:gd name="T4" fmla="*/ 2908 w 3268"/>
                <a:gd name="T5" fmla="*/ 964 h 2632"/>
                <a:gd name="T6" fmla="*/ 3092 w 3268"/>
                <a:gd name="T7" fmla="*/ 972 h 2632"/>
                <a:gd name="T8" fmla="*/ 3216 w 3268"/>
                <a:gd name="T9" fmla="*/ 1292 h 2632"/>
                <a:gd name="T10" fmla="*/ 3024 w 3268"/>
                <a:gd name="T11" fmla="*/ 1292 h 2632"/>
                <a:gd name="T12" fmla="*/ 3072 w 3268"/>
                <a:gd name="T13" fmla="*/ 2532 h 2632"/>
                <a:gd name="T14" fmla="*/ 2972 w 3268"/>
                <a:gd name="T15" fmla="*/ 2632 h 2632"/>
                <a:gd name="T16" fmla="*/ 2500 w 3268"/>
                <a:gd name="T17" fmla="*/ 2632 h 2632"/>
                <a:gd name="T18" fmla="*/ 2404 w 3268"/>
                <a:gd name="T19" fmla="*/ 2532 h 2632"/>
                <a:gd name="T20" fmla="*/ 2404 w 3268"/>
                <a:gd name="T21" fmla="*/ 2252 h 2632"/>
                <a:gd name="T22" fmla="*/ 864 w 3268"/>
                <a:gd name="T23" fmla="*/ 2252 h 2632"/>
                <a:gd name="T24" fmla="*/ 864 w 3268"/>
                <a:gd name="T25" fmla="*/ 2532 h 2632"/>
                <a:gd name="T26" fmla="*/ 764 w 3268"/>
                <a:gd name="T27" fmla="*/ 2632 h 2632"/>
                <a:gd name="T28" fmla="*/ 296 w 3268"/>
                <a:gd name="T29" fmla="*/ 2632 h 2632"/>
                <a:gd name="T30" fmla="*/ 196 w 3268"/>
                <a:gd name="T31" fmla="*/ 2532 h 2632"/>
                <a:gd name="T32" fmla="*/ 240 w 3268"/>
                <a:gd name="T33" fmla="*/ 1292 h 2632"/>
                <a:gd name="T34" fmla="*/ 52 w 3268"/>
                <a:gd name="T35" fmla="*/ 1292 h 2632"/>
                <a:gd name="T36" fmla="*/ 176 w 3268"/>
                <a:gd name="T37" fmla="*/ 972 h 2632"/>
                <a:gd name="T38" fmla="*/ 360 w 3268"/>
                <a:gd name="T39" fmla="*/ 964 h 2632"/>
                <a:gd name="T40" fmla="*/ 580 w 3268"/>
                <a:gd name="T41" fmla="*/ 344 h 2632"/>
                <a:gd name="T42" fmla="*/ 1028 w 3268"/>
                <a:gd name="T43" fmla="*/ 48 h 2632"/>
                <a:gd name="T44" fmla="*/ 2240 w 3268"/>
                <a:gd name="T45" fmla="*/ 48 h 2632"/>
                <a:gd name="T46" fmla="*/ 2672 w 3268"/>
                <a:gd name="T47" fmla="*/ 952 h 2632"/>
                <a:gd name="T48" fmla="*/ 2484 w 3268"/>
                <a:gd name="T49" fmla="*/ 364 h 2632"/>
                <a:gd name="T50" fmla="*/ 2248 w 3268"/>
                <a:gd name="T51" fmla="*/ 228 h 2632"/>
                <a:gd name="T52" fmla="*/ 1016 w 3268"/>
                <a:gd name="T53" fmla="*/ 228 h 2632"/>
                <a:gd name="T54" fmla="*/ 784 w 3268"/>
                <a:gd name="T55" fmla="*/ 364 h 2632"/>
                <a:gd name="T56" fmla="*/ 596 w 3268"/>
                <a:gd name="T57" fmla="*/ 952 h 2632"/>
                <a:gd name="T58" fmla="*/ 2672 w 3268"/>
                <a:gd name="T59" fmla="*/ 952 h 2632"/>
                <a:gd name="T60" fmla="*/ 368 w 3268"/>
                <a:gd name="T61" fmla="*/ 1648 h 2632"/>
                <a:gd name="T62" fmla="*/ 368 w 3268"/>
                <a:gd name="T63" fmla="*/ 1444 h 2632"/>
                <a:gd name="T64" fmla="*/ 572 w 3268"/>
                <a:gd name="T65" fmla="*/ 1396 h 2632"/>
                <a:gd name="T66" fmla="*/ 996 w 3268"/>
                <a:gd name="T67" fmla="*/ 1592 h 2632"/>
                <a:gd name="T68" fmla="*/ 956 w 3268"/>
                <a:gd name="T69" fmla="*/ 1728 h 2632"/>
                <a:gd name="T70" fmla="*/ 368 w 3268"/>
                <a:gd name="T71" fmla="*/ 1648 h 2632"/>
                <a:gd name="T72" fmla="*/ 2900 w 3268"/>
                <a:gd name="T73" fmla="*/ 1648 h 2632"/>
                <a:gd name="T74" fmla="*/ 2900 w 3268"/>
                <a:gd name="T75" fmla="*/ 1444 h 2632"/>
                <a:gd name="T76" fmla="*/ 2696 w 3268"/>
                <a:gd name="T77" fmla="*/ 1396 h 2632"/>
                <a:gd name="T78" fmla="*/ 2272 w 3268"/>
                <a:gd name="T79" fmla="*/ 1592 h 2632"/>
                <a:gd name="T80" fmla="*/ 2308 w 3268"/>
                <a:gd name="T81" fmla="*/ 1728 h 2632"/>
                <a:gd name="T82" fmla="*/ 2900 w 3268"/>
                <a:gd name="T83" fmla="*/ 1648 h 2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68" h="2632">
                  <a:moveTo>
                    <a:pt x="2240" y="48"/>
                  </a:moveTo>
                  <a:cubicBezTo>
                    <a:pt x="2476" y="92"/>
                    <a:pt x="2628" y="188"/>
                    <a:pt x="2688" y="344"/>
                  </a:cubicBezTo>
                  <a:cubicBezTo>
                    <a:pt x="2760" y="548"/>
                    <a:pt x="2836" y="756"/>
                    <a:pt x="2908" y="964"/>
                  </a:cubicBezTo>
                  <a:cubicBezTo>
                    <a:pt x="2972" y="968"/>
                    <a:pt x="3032" y="968"/>
                    <a:pt x="3092" y="972"/>
                  </a:cubicBezTo>
                  <a:cubicBezTo>
                    <a:pt x="3180" y="1048"/>
                    <a:pt x="3268" y="1168"/>
                    <a:pt x="3216" y="1292"/>
                  </a:cubicBezTo>
                  <a:cubicBezTo>
                    <a:pt x="3160" y="1292"/>
                    <a:pt x="3084" y="1292"/>
                    <a:pt x="3024" y="1292"/>
                  </a:cubicBezTo>
                  <a:cubicBezTo>
                    <a:pt x="3120" y="1420"/>
                    <a:pt x="3072" y="2272"/>
                    <a:pt x="3072" y="2532"/>
                  </a:cubicBezTo>
                  <a:cubicBezTo>
                    <a:pt x="3072" y="2588"/>
                    <a:pt x="3028" y="2632"/>
                    <a:pt x="2972" y="2632"/>
                  </a:cubicBezTo>
                  <a:cubicBezTo>
                    <a:pt x="2500" y="2632"/>
                    <a:pt x="2500" y="2632"/>
                    <a:pt x="2500" y="2632"/>
                  </a:cubicBezTo>
                  <a:cubicBezTo>
                    <a:pt x="2448" y="2632"/>
                    <a:pt x="2404" y="2588"/>
                    <a:pt x="2404" y="2532"/>
                  </a:cubicBezTo>
                  <a:cubicBezTo>
                    <a:pt x="2404" y="2252"/>
                    <a:pt x="2404" y="2252"/>
                    <a:pt x="2404" y="2252"/>
                  </a:cubicBezTo>
                  <a:cubicBezTo>
                    <a:pt x="864" y="2252"/>
                    <a:pt x="864" y="2252"/>
                    <a:pt x="864" y="2252"/>
                  </a:cubicBezTo>
                  <a:cubicBezTo>
                    <a:pt x="864" y="2532"/>
                    <a:pt x="864" y="2532"/>
                    <a:pt x="864" y="2532"/>
                  </a:cubicBezTo>
                  <a:cubicBezTo>
                    <a:pt x="864" y="2588"/>
                    <a:pt x="820" y="2632"/>
                    <a:pt x="764" y="2632"/>
                  </a:cubicBezTo>
                  <a:cubicBezTo>
                    <a:pt x="296" y="2632"/>
                    <a:pt x="296" y="2632"/>
                    <a:pt x="296" y="2632"/>
                  </a:cubicBezTo>
                  <a:cubicBezTo>
                    <a:pt x="240" y="2632"/>
                    <a:pt x="196" y="2588"/>
                    <a:pt x="196" y="2532"/>
                  </a:cubicBezTo>
                  <a:cubicBezTo>
                    <a:pt x="196" y="2272"/>
                    <a:pt x="148" y="1420"/>
                    <a:pt x="240" y="1292"/>
                  </a:cubicBezTo>
                  <a:cubicBezTo>
                    <a:pt x="184" y="1292"/>
                    <a:pt x="108" y="1292"/>
                    <a:pt x="52" y="1292"/>
                  </a:cubicBezTo>
                  <a:cubicBezTo>
                    <a:pt x="0" y="1168"/>
                    <a:pt x="88" y="1048"/>
                    <a:pt x="176" y="972"/>
                  </a:cubicBezTo>
                  <a:cubicBezTo>
                    <a:pt x="236" y="968"/>
                    <a:pt x="296" y="968"/>
                    <a:pt x="360" y="964"/>
                  </a:cubicBezTo>
                  <a:cubicBezTo>
                    <a:pt x="432" y="756"/>
                    <a:pt x="508" y="548"/>
                    <a:pt x="580" y="344"/>
                  </a:cubicBezTo>
                  <a:cubicBezTo>
                    <a:pt x="640" y="188"/>
                    <a:pt x="792" y="92"/>
                    <a:pt x="1028" y="48"/>
                  </a:cubicBezTo>
                  <a:cubicBezTo>
                    <a:pt x="1428" y="0"/>
                    <a:pt x="1836" y="0"/>
                    <a:pt x="2240" y="48"/>
                  </a:cubicBezTo>
                  <a:close/>
                  <a:moveTo>
                    <a:pt x="2672" y="952"/>
                  </a:moveTo>
                  <a:cubicBezTo>
                    <a:pt x="2612" y="756"/>
                    <a:pt x="2548" y="560"/>
                    <a:pt x="2484" y="364"/>
                  </a:cubicBezTo>
                  <a:cubicBezTo>
                    <a:pt x="2436" y="292"/>
                    <a:pt x="2364" y="240"/>
                    <a:pt x="2248" y="228"/>
                  </a:cubicBezTo>
                  <a:cubicBezTo>
                    <a:pt x="1848" y="172"/>
                    <a:pt x="1420" y="172"/>
                    <a:pt x="1016" y="228"/>
                  </a:cubicBezTo>
                  <a:cubicBezTo>
                    <a:pt x="904" y="240"/>
                    <a:pt x="832" y="292"/>
                    <a:pt x="784" y="364"/>
                  </a:cubicBezTo>
                  <a:cubicBezTo>
                    <a:pt x="720" y="560"/>
                    <a:pt x="656" y="756"/>
                    <a:pt x="596" y="952"/>
                  </a:cubicBezTo>
                  <a:cubicBezTo>
                    <a:pt x="1256" y="1104"/>
                    <a:pt x="2012" y="1104"/>
                    <a:pt x="2672" y="952"/>
                  </a:cubicBezTo>
                  <a:close/>
                  <a:moveTo>
                    <a:pt x="368" y="1648"/>
                  </a:moveTo>
                  <a:cubicBezTo>
                    <a:pt x="368" y="1580"/>
                    <a:pt x="368" y="1512"/>
                    <a:pt x="368" y="1444"/>
                  </a:cubicBezTo>
                  <a:cubicBezTo>
                    <a:pt x="412" y="1396"/>
                    <a:pt x="476" y="1376"/>
                    <a:pt x="572" y="1396"/>
                  </a:cubicBezTo>
                  <a:cubicBezTo>
                    <a:pt x="712" y="1464"/>
                    <a:pt x="852" y="1528"/>
                    <a:pt x="996" y="1592"/>
                  </a:cubicBezTo>
                  <a:cubicBezTo>
                    <a:pt x="1024" y="1656"/>
                    <a:pt x="1020" y="1708"/>
                    <a:pt x="956" y="1728"/>
                  </a:cubicBezTo>
                  <a:cubicBezTo>
                    <a:pt x="664" y="1756"/>
                    <a:pt x="428" y="1752"/>
                    <a:pt x="368" y="1648"/>
                  </a:cubicBezTo>
                  <a:close/>
                  <a:moveTo>
                    <a:pt x="2900" y="1648"/>
                  </a:moveTo>
                  <a:cubicBezTo>
                    <a:pt x="2900" y="1580"/>
                    <a:pt x="2900" y="1512"/>
                    <a:pt x="2900" y="1444"/>
                  </a:cubicBezTo>
                  <a:cubicBezTo>
                    <a:pt x="2856" y="1396"/>
                    <a:pt x="2792" y="1376"/>
                    <a:pt x="2696" y="1396"/>
                  </a:cubicBezTo>
                  <a:cubicBezTo>
                    <a:pt x="2556" y="1464"/>
                    <a:pt x="2412" y="1528"/>
                    <a:pt x="2272" y="1592"/>
                  </a:cubicBezTo>
                  <a:cubicBezTo>
                    <a:pt x="2244" y="1656"/>
                    <a:pt x="2248" y="1708"/>
                    <a:pt x="2308" y="1728"/>
                  </a:cubicBezTo>
                  <a:cubicBezTo>
                    <a:pt x="2604" y="1756"/>
                    <a:pt x="2840" y="1752"/>
                    <a:pt x="2900" y="16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6EF1A0E-3BC5-6D40-A687-68A4DD9684ED}"/>
                </a:ext>
              </a:extLst>
            </p:cNvPr>
            <p:cNvGrpSpPr/>
            <p:nvPr/>
          </p:nvGrpSpPr>
          <p:grpSpPr>
            <a:xfrm>
              <a:off x="4226434" y="1786361"/>
              <a:ext cx="594483" cy="416572"/>
              <a:chOff x="5857875" y="6015038"/>
              <a:chExt cx="1087438" cy="762000"/>
            </a:xfrm>
            <a:solidFill>
              <a:schemeClr val="bg1"/>
            </a:solidFill>
          </p:grpSpPr>
          <p:sp>
            <p:nvSpPr>
              <p:cNvPr id="53" name="Freeform 201">
                <a:extLst>
                  <a:ext uri="{FF2B5EF4-FFF2-40B4-BE49-F238E27FC236}">
                    <a16:creationId xmlns:a16="http://schemas.microsoft.com/office/drawing/2014/main" id="{00F0AAFB-2151-B24B-B0AC-1530C0F966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875" y="6750050"/>
                <a:ext cx="1087438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5" y="0"/>
                  </a:cxn>
                  <a:cxn ang="0">
                    <a:pos x="550" y="14"/>
                  </a:cxn>
                  <a:cxn ang="0">
                    <a:pos x="380" y="14"/>
                  </a:cxn>
                  <a:cxn ang="0">
                    <a:pos x="205" y="14"/>
                  </a:cxn>
                  <a:cxn ang="0">
                    <a:pos x="36" y="14"/>
                  </a:cxn>
                  <a:cxn ang="0">
                    <a:pos x="0" y="0"/>
                  </a:cxn>
                </a:cxnLst>
                <a:rect l="0" t="0" r="r" b="b"/>
                <a:pathLst>
                  <a:path w="585" h="14">
                    <a:moveTo>
                      <a:pt x="0" y="0"/>
                    </a:moveTo>
                    <a:cubicBezTo>
                      <a:pt x="585" y="0"/>
                      <a:pt x="585" y="0"/>
                      <a:pt x="585" y="0"/>
                    </a:cubicBezTo>
                    <a:cubicBezTo>
                      <a:pt x="584" y="6"/>
                      <a:pt x="576" y="14"/>
                      <a:pt x="550" y="14"/>
                    </a:cubicBezTo>
                    <a:cubicBezTo>
                      <a:pt x="507" y="14"/>
                      <a:pt x="380" y="14"/>
                      <a:pt x="380" y="14"/>
                    </a:cubicBezTo>
                    <a:cubicBezTo>
                      <a:pt x="205" y="14"/>
                      <a:pt x="205" y="14"/>
                      <a:pt x="205" y="14"/>
                    </a:cubicBezTo>
                    <a:cubicBezTo>
                      <a:pt x="205" y="14"/>
                      <a:pt x="79" y="14"/>
                      <a:pt x="36" y="14"/>
                    </a:cubicBezTo>
                    <a:cubicBezTo>
                      <a:pt x="9" y="14"/>
                      <a:pt x="2" y="6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202">
                <a:extLst>
                  <a:ext uri="{FF2B5EF4-FFF2-40B4-BE49-F238E27FC236}">
                    <a16:creationId xmlns:a16="http://schemas.microsoft.com/office/drawing/2014/main" id="{11D4BC69-3691-F24B-9E0F-09CA0EC53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2638" y="6704013"/>
                <a:ext cx="1081088" cy="31750"/>
              </a:xfrm>
              <a:custGeom>
                <a:avLst/>
                <a:gdLst/>
                <a:ahLst/>
                <a:cxnLst>
                  <a:cxn ang="0">
                    <a:pos x="681" y="20"/>
                  </a:cxn>
                  <a:cxn ang="0">
                    <a:pos x="0" y="20"/>
                  </a:cxn>
                  <a:cxn ang="0">
                    <a:pos x="48" y="0"/>
                  </a:cxn>
                  <a:cxn ang="0">
                    <a:pos x="339" y="0"/>
                  </a:cxn>
                  <a:cxn ang="0">
                    <a:pos x="340" y="0"/>
                  </a:cxn>
                  <a:cxn ang="0">
                    <a:pos x="633" y="0"/>
                  </a:cxn>
                  <a:cxn ang="0">
                    <a:pos x="681" y="20"/>
                  </a:cxn>
                </a:cxnLst>
                <a:rect l="0" t="0" r="r" b="b"/>
                <a:pathLst>
                  <a:path w="681" h="20">
                    <a:moveTo>
                      <a:pt x="681" y="20"/>
                    </a:moveTo>
                    <a:lnTo>
                      <a:pt x="0" y="20"/>
                    </a:lnTo>
                    <a:lnTo>
                      <a:pt x="48" y="0"/>
                    </a:lnTo>
                    <a:lnTo>
                      <a:pt x="339" y="0"/>
                    </a:lnTo>
                    <a:lnTo>
                      <a:pt x="340" y="0"/>
                    </a:lnTo>
                    <a:lnTo>
                      <a:pt x="633" y="0"/>
                    </a:lnTo>
                    <a:lnTo>
                      <a:pt x="681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203">
                <a:extLst>
                  <a:ext uri="{FF2B5EF4-FFF2-40B4-BE49-F238E27FC236}">
                    <a16:creationId xmlns:a16="http://schemas.microsoft.com/office/drawing/2014/main" id="{A99F6E33-F733-C748-9ADC-05C5B1A810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53125" y="6015038"/>
                <a:ext cx="896938" cy="666750"/>
              </a:xfrm>
              <a:custGeom>
                <a:avLst/>
                <a:gdLst/>
                <a:ahLst/>
                <a:cxnLst>
                  <a:cxn ang="0">
                    <a:pos x="483" y="15"/>
                  </a:cxn>
                  <a:cxn ang="0">
                    <a:pos x="483" y="345"/>
                  </a:cxn>
                  <a:cxn ang="0">
                    <a:pos x="469" y="359"/>
                  </a:cxn>
                  <a:cxn ang="0">
                    <a:pos x="14" y="359"/>
                  </a:cxn>
                  <a:cxn ang="0">
                    <a:pos x="0" y="345"/>
                  </a:cxn>
                  <a:cxn ang="0">
                    <a:pos x="0" y="15"/>
                  </a:cxn>
                  <a:cxn ang="0">
                    <a:pos x="14" y="0"/>
                  </a:cxn>
                  <a:cxn ang="0">
                    <a:pos x="469" y="0"/>
                  </a:cxn>
                  <a:cxn ang="0">
                    <a:pos x="483" y="15"/>
                  </a:cxn>
                  <a:cxn ang="0">
                    <a:pos x="468" y="293"/>
                  </a:cxn>
                  <a:cxn ang="0">
                    <a:pos x="468" y="26"/>
                  </a:cxn>
                  <a:cxn ang="0">
                    <a:pos x="455" y="15"/>
                  </a:cxn>
                  <a:cxn ang="0">
                    <a:pos x="28" y="15"/>
                  </a:cxn>
                  <a:cxn ang="0">
                    <a:pos x="15" y="26"/>
                  </a:cxn>
                  <a:cxn ang="0">
                    <a:pos x="15" y="293"/>
                  </a:cxn>
                  <a:cxn ang="0">
                    <a:pos x="28" y="305"/>
                  </a:cxn>
                  <a:cxn ang="0">
                    <a:pos x="455" y="305"/>
                  </a:cxn>
                  <a:cxn ang="0">
                    <a:pos x="468" y="293"/>
                  </a:cxn>
                  <a:cxn ang="0">
                    <a:pos x="258" y="331"/>
                  </a:cxn>
                  <a:cxn ang="0">
                    <a:pos x="241" y="315"/>
                  </a:cxn>
                  <a:cxn ang="0">
                    <a:pos x="225" y="331"/>
                  </a:cxn>
                  <a:cxn ang="0">
                    <a:pos x="241" y="348"/>
                  </a:cxn>
                  <a:cxn ang="0">
                    <a:pos x="258" y="331"/>
                  </a:cxn>
                </a:cxnLst>
                <a:rect l="0" t="0" r="r" b="b"/>
                <a:pathLst>
                  <a:path w="483" h="359">
                    <a:moveTo>
                      <a:pt x="483" y="15"/>
                    </a:moveTo>
                    <a:cubicBezTo>
                      <a:pt x="483" y="345"/>
                      <a:pt x="483" y="345"/>
                      <a:pt x="483" y="345"/>
                    </a:cubicBezTo>
                    <a:cubicBezTo>
                      <a:pt x="483" y="353"/>
                      <a:pt x="477" y="359"/>
                      <a:pt x="469" y="359"/>
                    </a:cubicBezTo>
                    <a:cubicBezTo>
                      <a:pt x="14" y="359"/>
                      <a:pt x="14" y="359"/>
                      <a:pt x="14" y="359"/>
                    </a:cubicBezTo>
                    <a:cubicBezTo>
                      <a:pt x="6" y="359"/>
                      <a:pt x="0" y="353"/>
                      <a:pt x="0" y="34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469" y="0"/>
                      <a:pt x="469" y="0"/>
                      <a:pt x="469" y="0"/>
                    </a:cubicBezTo>
                    <a:cubicBezTo>
                      <a:pt x="477" y="0"/>
                      <a:pt x="483" y="7"/>
                      <a:pt x="483" y="15"/>
                    </a:cubicBezTo>
                    <a:close/>
                    <a:moveTo>
                      <a:pt x="468" y="293"/>
                    </a:moveTo>
                    <a:cubicBezTo>
                      <a:pt x="468" y="26"/>
                      <a:pt x="468" y="26"/>
                      <a:pt x="468" y="26"/>
                    </a:cubicBezTo>
                    <a:cubicBezTo>
                      <a:pt x="468" y="20"/>
                      <a:pt x="462" y="15"/>
                      <a:pt x="455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1" y="15"/>
                      <a:pt x="15" y="20"/>
                      <a:pt x="15" y="26"/>
                    </a:cubicBezTo>
                    <a:cubicBezTo>
                      <a:pt x="15" y="293"/>
                      <a:pt x="15" y="293"/>
                      <a:pt x="15" y="293"/>
                    </a:cubicBezTo>
                    <a:cubicBezTo>
                      <a:pt x="15" y="300"/>
                      <a:pt x="21" y="305"/>
                      <a:pt x="28" y="305"/>
                    </a:cubicBezTo>
                    <a:cubicBezTo>
                      <a:pt x="455" y="305"/>
                      <a:pt x="455" y="305"/>
                      <a:pt x="455" y="305"/>
                    </a:cubicBezTo>
                    <a:cubicBezTo>
                      <a:pt x="462" y="305"/>
                      <a:pt x="468" y="300"/>
                      <a:pt x="468" y="293"/>
                    </a:cubicBezTo>
                    <a:close/>
                    <a:moveTo>
                      <a:pt x="258" y="331"/>
                    </a:moveTo>
                    <a:cubicBezTo>
                      <a:pt x="258" y="322"/>
                      <a:pt x="250" y="315"/>
                      <a:pt x="241" y="315"/>
                    </a:cubicBezTo>
                    <a:cubicBezTo>
                      <a:pt x="232" y="315"/>
                      <a:pt x="225" y="322"/>
                      <a:pt x="225" y="331"/>
                    </a:cubicBezTo>
                    <a:cubicBezTo>
                      <a:pt x="225" y="340"/>
                      <a:pt x="232" y="348"/>
                      <a:pt x="241" y="348"/>
                    </a:cubicBezTo>
                    <a:cubicBezTo>
                      <a:pt x="250" y="348"/>
                      <a:pt x="258" y="340"/>
                      <a:pt x="258" y="3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4310985" y="3162074"/>
              <a:ext cx="392530" cy="421715"/>
              <a:chOff x="4129004" y="-692954"/>
              <a:chExt cx="684955" cy="866449"/>
            </a:xfrm>
            <a:solidFill>
              <a:schemeClr val="bg1"/>
            </a:solidFill>
          </p:grpSpPr>
          <p:sp>
            <p:nvSpPr>
              <p:cNvPr id="66" name="Rectangle 91"/>
              <p:cNvSpPr>
                <a:spLocks noChangeArrowheads="1"/>
              </p:cNvSpPr>
              <p:nvPr/>
            </p:nvSpPr>
            <p:spPr bwMode="auto">
              <a:xfrm>
                <a:off x="4516712" y="-416983"/>
                <a:ext cx="182880" cy="3480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54864" tIns="54864" rIns="54864" bIns="54864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600"/>
                  </a:spcAft>
                </a:pPr>
                <a:endParaRPr lang="en-US" sz="900" dirty="0"/>
              </a:p>
            </p:txBody>
          </p:sp>
          <p:sp>
            <p:nvSpPr>
              <p:cNvPr id="67" name="Rectangle 92"/>
              <p:cNvSpPr>
                <a:spLocks noChangeArrowheads="1"/>
              </p:cNvSpPr>
              <p:nvPr/>
            </p:nvSpPr>
            <p:spPr bwMode="auto">
              <a:xfrm>
                <a:off x="4352764" y="-293915"/>
                <a:ext cx="346828" cy="3480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54864" tIns="54864" rIns="54864" bIns="54864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600"/>
                  </a:spcAft>
                </a:pPr>
                <a:endParaRPr lang="en-US" sz="900" dirty="0"/>
              </a:p>
            </p:txBody>
          </p:sp>
          <p:sp>
            <p:nvSpPr>
              <p:cNvPr id="68" name="Freeform 93"/>
              <p:cNvSpPr>
                <a:spLocks/>
              </p:cNvSpPr>
              <p:nvPr/>
            </p:nvSpPr>
            <p:spPr bwMode="auto">
              <a:xfrm>
                <a:off x="4129004" y="-692954"/>
                <a:ext cx="684955" cy="866449"/>
              </a:xfrm>
              <a:custGeom>
                <a:avLst/>
                <a:gdLst/>
                <a:ahLst/>
                <a:cxnLst>
                  <a:cxn ang="0">
                    <a:pos x="551" y="0"/>
                  </a:cxn>
                  <a:cxn ang="0">
                    <a:pos x="551" y="605"/>
                  </a:cxn>
                  <a:cxn ang="0">
                    <a:pos x="506" y="548"/>
                  </a:cxn>
                  <a:cxn ang="0">
                    <a:pos x="506" y="45"/>
                  </a:cxn>
                  <a:cxn ang="0">
                    <a:pos x="45" y="45"/>
                  </a:cxn>
                  <a:cxn ang="0">
                    <a:pos x="45" y="550"/>
                  </a:cxn>
                  <a:cxn ang="0">
                    <a:pos x="147" y="550"/>
                  </a:cxn>
                  <a:cxn ang="0">
                    <a:pos x="147" y="652"/>
                  </a:cxn>
                  <a:cxn ang="0">
                    <a:pos x="404" y="652"/>
                  </a:cxn>
                  <a:cxn ang="0">
                    <a:pos x="440" y="697"/>
                  </a:cxn>
                  <a:cxn ang="0">
                    <a:pos x="111" y="697"/>
                  </a:cxn>
                  <a:cxn ang="0">
                    <a:pos x="0" y="581"/>
                  </a:cxn>
                  <a:cxn ang="0">
                    <a:pos x="0" y="0"/>
                  </a:cxn>
                  <a:cxn ang="0">
                    <a:pos x="551" y="0"/>
                  </a:cxn>
                </a:cxnLst>
                <a:rect l="0" t="0" r="r" b="b"/>
                <a:pathLst>
                  <a:path w="551" h="697">
                    <a:moveTo>
                      <a:pt x="551" y="0"/>
                    </a:moveTo>
                    <a:lnTo>
                      <a:pt x="551" y="605"/>
                    </a:lnTo>
                    <a:lnTo>
                      <a:pt x="506" y="548"/>
                    </a:lnTo>
                    <a:lnTo>
                      <a:pt x="506" y="45"/>
                    </a:lnTo>
                    <a:lnTo>
                      <a:pt x="45" y="45"/>
                    </a:lnTo>
                    <a:lnTo>
                      <a:pt x="45" y="550"/>
                    </a:lnTo>
                    <a:lnTo>
                      <a:pt x="147" y="550"/>
                    </a:lnTo>
                    <a:lnTo>
                      <a:pt x="147" y="652"/>
                    </a:lnTo>
                    <a:lnTo>
                      <a:pt x="404" y="652"/>
                    </a:lnTo>
                    <a:lnTo>
                      <a:pt x="440" y="697"/>
                    </a:lnTo>
                    <a:lnTo>
                      <a:pt x="111" y="697"/>
                    </a:lnTo>
                    <a:lnTo>
                      <a:pt x="0" y="581"/>
                    </a:lnTo>
                    <a:lnTo>
                      <a:pt x="0" y="0"/>
                    </a:lnTo>
                    <a:lnTo>
                      <a:pt x="5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54864" tIns="54864" rIns="54864" bIns="54864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600"/>
                  </a:spcAft>
                </a:pPr>
                <a:endParaRPr lang="en-US" sz="900" dirty="0"/>
              </a:p>
            </p:txBody>
          </p:sp>
          <p:sp>
            <p:nvSpPr>
              <p:cNvPr id="71" name="Freeform 98"/>
              <p:cNvSpPr>
                <a:spLocks noEditPoints="1"/>
              </p:cNvSpPr>
              <p:nvPr/>
            </p:nvSpPr>
            <p:spPr bwMode="auto">
              <a:xfrm>
                <a:off x="4220994" y="-320020"/>
                <a:ext cx="82045" cy="79559"/>
              </a:xfrm>
              <a:custGeom>
                <a:avLst/>
                <a:gdLst/>
                <a:ahLst/>
                <a:cxnLst>
                  <a:cxn ang="0">
                    <a:pos x="66" y="64"/>
                  </a:cxn>
                  <a:cxn ang="0">
                    <a:pos x="0" y="6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64"/>
                  </a:cxn>
                  <a:cxn ang="0">
                    <a:pos x="7" y="57"/>
                  </a:cxn>
                  <a:cxn ang="0">
                    <a:pos x="56" y="57"/>
                  </a:cxn>
                  <a:cxn ang="0">
                    <a:pos x="56" y="9"/>
                  </a:cxn>
                  <a:cxn ang="0">
                    <a:pos x="7" y="9"/>
                  </a:cxn>
                  <a:cxn ang="0">
                    <a:pos x="7" y="57"/>
                  </a:cxn>
                </a:cxnLst>
                <a:rect l="0" t="0" r="r" b="b"/>
                <a:pathLst>
                  <a:path w="66" h="64">
                    <a:moveTo>
                      <a:pt x="66" y="64"/>
                    </a:moveTo>
                    <a:lnTo>
                      <a:pt x="0" y="6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64"/>
                    </a:lnTo>
                    <a:close/>
                    <a:moveTo>
                      <a:pt x="7" y="57"/>
                    </a:moveTo>
                    <a:lnTo>
                      <a:pt x="56" y="57"/>
                    </a:lnTo>
                    <a:lnTo>
                      <a:pt x="56" y="9"/>
                    </a:lnTo>
                    <a:lnTo>
                      <a:pt x="7" y="9"/>
                    </a:lnTo>
                    <a:lnTo>
                      <a:pt x="7" y="5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54864" tIns="54864" rIns="54864" bIns="54864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600"/>
                  </a:spcAft>
                </a:pPr>
                <a:endParaRPr lang="en-US" sz="900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877278" y="1434717"/>
            <a:ext cx="1969587" cy="4207025"/>
            <a:chOff x="1838187" y="1584076"/>
            <a:chExt cx="1702243" cy="362221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8187" y="1584076"/>
              <a:ext cx="1702243" cy="362221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734" y="1941018"/>
              <a:ext cx="1219183" cy="407439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105734" y="3780501"/>
              <a:ext cx="1214158" cy="3843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FF0000"/>
                  </a:solidFill>
                </a:rPr>
                <a:t>Click HERE to start your </a:t>
              </a:r>
            </a:p>
            <a:p>
              <a:pPr algn="ctr"/>
              <a:r>
                <a:rPr lang="en-US" sz="800" b="1" dirty="0">
                  <a:solidFill>
                    <a:srgbClr val="FF0000"/>
                  </a:solidFill>
                </a:rPr>
                <a:t>COVID-19 screening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731520" y="913376"/>
            <a:ext cx="1121609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500" dirty="0"/>
              <a:t>Leverage existing subject matter professionals to leverage key partnership and scale services in response to COVID-19</a:t>
            </a: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825914" y="511298"/>
            <a:ext cx="10185600" cy="518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800" dirty="0"/>
              <a:t>Accelerating Consumer Engagement Technologies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077364" y="1909514"/>
            <a:ext cx="1598221" cy="592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National COVID-19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Resiliency Network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5412" y="5641742"/>
            <a:ext cx="6769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Ability to deploy technology in multiple languages may be offered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Also state that appropriate federal and state privacy rules will be incorporated into the solution.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5218" y="2896200"/>
            <a:ext cx="1222275" cy="210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r>
              <a:rPr lang="en-US" sz="1500" b="1" dirty="0">
                <a:solidFill>
                  <a:schemeClr val="tx1"/>
                </a:solidFill>
              </a:rPr>
              <a:t>Hello Sarah</a:t>
            </a:r>
          </a:p>
        </p:txBody>
      </p:sp>
    </p:spTree>
    <p:extLst>
      <p:ext uri="{BB962C8B-B14F-4D97-AF65-F5344CB8AC3E}">
        <p14:creationId xmlns:p14="http://schemas.microsoft.com/office/powerpoint/2010/main" val="195924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3F9EE6A-1DFB-BB4B-9B92-78980DCDC983}"/>
              </a:ext>
            </a:extLst>
          </p:cNvPr>
          <p:cNvGraphicFramePr>
            <a:graphicFrameLocks noGrp="1"/>
          </p:cNvGraphicFramePr>
          <p:nvPr/>
        </p:nvGraphicFramePr>
        <p:xfrm>
          <a:off x="643467" y="1229265"/>
          <a:ext cx="10905069" cy="4399473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280849">
                  <a:extLst>
                    <a:ext uri="{9D8B030D-6E8A-4147-A177-3AD203B41FA5}">
                      <a16:colId xmlns:a16="http://schemas.microsoft.com/office/drawing/2014/main" val="2230424303"/>
                    </a:ext>
                  </a:extLst>
                </a:gridCol>
                <a:gridCol w="869188">
                  <a:extLst>
                    <a:ext uri="{9D8B030D-6E8A-4147-A177-3AD203B41FA5}">
                      <a16:colId xmlns:a16="http://schemas.microsoft.com/office/drawing/2014/main" val="3248703626"/>
                    </a:ext>
                  </a:extLst>
                </a:gridCol>
                <a:gridCol w="929339">
                  <a:extLst>
                    <a:ext uri="{9D8B030D-6E8A-4147-A177-3AD203B41FA5}">
                      <a16:colId xmlns:a16="http://schemas.microsoft.com/office/drawing/2014/main" val="1740548531"/>
                    </a:ext>
                  </a:extLst>
                </a:gridCol>
                <a:gridCol w="2166201">
                  <a:extLst>
                    <a:ext uri="{9D8B030D-6E8A-4147-A177-3AD203B41FA5}">
                      <a16:colId xmlns:a16="http://schemas.microsoft.com/office/drawing/2014/main" val="1079214675"/>
                    </a:ext>
                  </a:extLst>
                </a:gridCol>
                <a:gridCol w="1480100">
                  <a:extLst>
                    <a:ext uri="{9D8B030D-6E8A-4147-A177-3AD203B41FA5}">
                      <a16:colId xmlns:a16="http://schemas.microsoft.com/office/drawing/2014/main" val="361842862"/>
                    </a:ext>
                  </a:extLst>
                </a:gridCol>
                <a:gridCol w="4179392">
                  <a:extLst>
                    <a:ext uri="{9D8B030D-6E8A-4147-A177-3AD203B41FA5}">
                      <a16:colId xmlns:a16="http://schemas.microsoft.com/office/drawing/2014/main" val="1251402969"/>
                    </a:ext>
                  </a:extLst>
                </a:gridCol>
              </a:tblGrid>
              <a:tr h="422263">
                <a:tc gridSpan="6">
                  <a:txBody>
                    <a:bodyPr/>
                    <a:lstStyle/>
                    <a:p>
                      <a:pPr indent="438150"/>
                      <a:r>
                        <a:rPr lang="en-US" sz="1800">
                          <a:effectLst/>
                        </a:rPr>
                        <a:t>Table 1. NCRN Five Priority Communities Impacted by COVID 19 (Phase 1)</a:t>
                      </a:r>
                      <a:endParaRPr lang="en-US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72" marR="108272" marT="54136" marB="5413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443267"/>
                  </a:ext>
                </a:extLst>
              </a:tr>
              <a:tr h="512490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State/Territory</a:t>
                      </a:r>
                      <a:endParaRPr lang="en-US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72" marR="108272" marT="54136" marB="54136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# Cases</a:t>
                      </a:r>
                      <a:endParaRPr lang="en-US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72" marR="108272" marT="54136" marB="54136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# Deaths</a:t>
                      </a:r>
                      <a:endParaRPr lang="en-US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72" marR="108272" marT="54136" marB="54136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Priority Areas</a:t>
                      </a:r>
                      <a:endParaRPr lang="en-US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72" marR="108272" marT="54136" marB="54136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Vulnerable Communities</a:t>
                      </a:r>
                      <a:endParaRPr lang="en-US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72" marR="108272" marT="54136" marB="54136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Reasoning</a:t>
                      </a:r>
                      <a:endParaRPr lang="en-US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72" marR="108272" marT="54136" marB="54136"/>
                </a:tc>
                <a:extLst>
                  <a:ext uri="{0D108BD9-81ED-4DB2-BD59-A6C34878D82A}">
                    <a16:rowId xmlns:a16="http://schemas.microsoft.com/office/drawing/2014/main" val="2744546587"/>
                  </a:ext>
                </a:extLst>
              </a:tr>
              <a:tr h="512490">
                <a:tc>
                  <a:txBody>
                    <a:bodyPr/>
                    <a:lstStyle/>
                    <a:p>
                      <a:r>
                        <a:rPr lang="en-US" sz="1200" u="sng">
                          <a:effectLst/>
                        </a:rPr>
                        <a:t>Georgia</a:t>
                      </a:r>
                      <a:endParaRPr lang="en-US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72" marR="108272" marT="54136" marB="54136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1567</a:t>
                      </a:r>
                      <a:endParaRPr lang="en-US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72" marR="108272" marT="54136" marB="54136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126</a:t>
                      </a:r>
                      <a:endParaRPr lang="en-US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72" marR="108272" marT="54136" marB="54136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Dougherty County</a:t>
                      </a:r>
                      <a:endParaRPr lang="en-US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72" marR="108272" marT="54136" marB="54136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African American</a:t>
                      </a:r>
                      <a:endParaRPr lang="en-US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72" marR="108272" marT="54136" marB="54136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17 out of 1000 citizens are infected, health system overwhelmed, HPSA</a:t>
                      </a:r>
                      <a:endParaRPr lang="en-US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72" marR="108272" marT="54136" marB="54136"/>
                </a:tc>
                <a:extLst>
                  <a:ext uri="{0D108BD9-81ED-4DB2-BD59-A6C34878D82A}">
                    <a16:rowId xmlns:a16="http://schemas.microsoft.com/office/drawing/2014/main" val="2382155014"/>
                  </a:ext>
                </a:extLst>
              </a:tr>
              <a:tr h="692944">
                <a:tc>
                  <a:txBody>
                    <a:bodyPr/>
                    <a:lstStyle/>
                    <a:p>
                      <a:r>
                        <a:rPr lang="en-US" sz="1200" u="sng">
                          <a:effectLst/>
                        </a:rPr>
                        <a:t>Louisiana</a:t>
                      </a:r>
                      <a:endParaRPr lang="en-US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72" marR="108272" marT="54136" marB="54136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5724</a:t>
                      </a:r>
                      <a:endParaRPr lang="en-US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72" marR="108272" marT="54136" marB="54136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61</a:t>
                      </a:r>
                      <a:endParaRPr lang="en-US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72" marR="108272" marT="54136" marB="54136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Orleans,</a:t>
                      </a:r>
                      <a:endParaRPr lang="en-US" sz="1700">
                        <a:effectLst/>
                      </a:endParaRPr>
                    </a:p>
                    <a:p>
                      <a:r>
                        <a:rPr lang="en-US" sz="1200">
                          <a:effectLst/>
                        </a:rPr>
                        <a:t>Jefferson,</a:t>
                      </a:r>
                      <a:endParaRPr lang="en-US" sz="1700">
                        <a:effectLst/>
                      </a:endParaRPr>
                    </a:p>
                    <a:p>
                      <a:r>
                        <a:rPr lang="en-US" sz="1200">
                          <a:effectLst/>
                        </a:rPr>
                        <a:t>East Baton Rouge Parishes</a:t>
                      </a:r>
                      <a:endParaRPr lang="en-US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72" marR="108272" marT="54136" marB="54136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African American</a:t>
                      </a:r>
                      <a:endParaRPr lang="en-US" sz="1700">
                        <a:effectLst/>
                      </a:endParaRPr>
                    </a:p>
                    <a:p>
                      <a:r>
                        <a:rPr lang="en-US" sz="1200">
                          <a:effectLst/>
                        </a:rPr>
                        <a:t>Incarcerated</a:t>
                      </a:r>
                      <a:endParaRPr lang="en-US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72" marR="108272" marT="54136" marB="54136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Quick rise in cases and deaths, 2nd highest incarcerated population in US, need for culturally appropriate approach for African Americans</a:t>
                      </a:r>
                      <a:endParaRPr lang="en-US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72" marR="108272" marT="54136" marB="54136"/>
                </a:tc>
                <a:extLst>
                  <a:ext uri="{0D108BD9-81ED-4DB2-BD59-A6C34878D82A}">
                    <a16:rowId xmlns:a16="http://schemas.microsoft.com/office/drawing/2014/main" val="2528399604"/>
                  </a:ext>
                </a:extLst>
              </a:tr>
              <a:tr h="692944">
                <a:tc>
                  <a:txBody>
                    <a:bodyPr/>
                    <a:lstStyle/>
                    <a:p>
                      <a:r>
                        <a:rPr lang="en-US" sz="1200" u="sng">
                          <a:effectLst/>
                        </a:rPr>
                        <a:t>Navajo Nation</a:t>
                      </a:r>
                      <a:endParaRPr lang="en-US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72" marR="108272" marT="54136" marB="54136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2757</a:t>
                      </a:r>
                      <a:endParaRPr lang="en-US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72" marR="108272" marT="54136" marB="54136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88</a:t>
                      </a:r>
                      <a:endParaRPr lang="en-US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72" marR="108272" marT="54136" marB="54136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Reservation touches Arizona, New Mexico, Utah</a:t>
                      </a:r>
                      <a:endParaRPr lang="en-US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72" marR="108272" marT="54136" marB="54136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Native Indian</a:t>
                      </a:r>
                      <a:endParaRPr lang="en-US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72" marR="108272" marT="54136" marB="54136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Largest American Indian population with the highest infection rate and most deaths; Need for additional culturally relevant resources, HPSA </a:t>
                      </a:r>
                      <a:endParaRPr lang="en-US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72" marR="108272" marT="54136" marB="54136"/>
                </a:tc>
                <a:extLst>
                  <a:ext uri="{0D108BD9-81ED-4DB2-BD59-A6C34878D82A}">
                    <a16:rowId xmlns:a16="http://schemas.microsoft.com/office/drawing/2014/main" val="2330802341"/>
                  </a:ext>
                </a:extLst>
              </a:tr>
              <a:tr h="692944">
                <a:tc>
                  <a:txBody>
                    <a:bodyPr/>
                    <a:lstStyle/>
                    <a:p>
                      <a:r>
                        <a:rPr lang="en-US" sz="1200" u="sng">
                          <a:effectLst/>
                        </a:rPr>
                        <a:t>New York</a:t>
                      </a:r>
                      <a:endParaRPr lang="en-US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72" marR="108272" marT="54136" marB="54136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340,442</a:t>
                      </a:r>
                      <a:endParaRPr lang="en-US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72" marR="108272" marT="54136" marB="54136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25,585</a:t>
                      </a:r>
                      <a:endParaRPr lang="en-US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72" marR="108272" marT="54136" marB="54136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New York City</a:t>
                      </a:r>
                      <a:endParaRPr lang="en-US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72" marR="108272" marT="54136" marB="54136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African American</a:t>
                      </a:r>
                      <a:endParaRPr lang="en-US" sz="1700">
                        <a:effectLst/>
                      </a:endParaRPr>
                    </a:p>
                    <a:p>
                      <a:r>
                        <a:rPr lang="en-US" sz="1200">
                          <a:effectLst/>
                        </a:rPr>
                        <a:t>Hispanic</a:t>
                      </a:r>
                      <a:endParaRPr lang="en-US" sz="1700">
                        <a:effectLst/>
                      </a:endParaRPr>
                    </a:p>
                    <a:p>
                      <a:r>
                        <a:rPr lang="en-US" sz="1200">
                          <a:effectLst/>
                        </a:rPr>
                        <a:t>Asian</a:t>
                      </a:r>
                      <a:endParaRPr lang="en-US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72" marR="108272" marT="54136" marB="54136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Highest cases and deaths in US, risk of resurgence as state opens for business</a:t>
                      </a:r>
                      <a:endParaRPr lang="en-US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72" marR="108272" marT="54136" marB="54136"/>
                </a:tc>
                <a:extLst>
                  <a:ext uri="{0D108BD9-81ED-4DB2-BD59-A6C34878D82A}">
                    <a16:rowId xmlns:a16="http://schemas.microsoft.com/office/drawing/2014/main" val="3673531975"/>
                  </a:ext>
                </a:extLst>
              </a:tr>
              <a:tr h="873398">
                <a:tc>
                  <a:txBody>
                    <a:bodyPr/>
                    <a:lstStyle/>
                    <a:p>
                      <a:r>
                        <a:rPr lang="en-US" sz="1200" u="sng">
                          <a:effectLst/>
                        </a:rPr>
                        <a:t>Rural consortium</a:t>
                      </a:r>
                      <a:endParaRPr lang="en-US" sz="1700">
                        <a:effectLst/>
                      </a:endParaRPr>
                    </a:p>
                    <a:p>
                      <a:r>
                        <a:rPr lang="en-US" sz="1200">
                          <a:effectLst/>
                        </a:rPr>
                        <a:t>Texas</a:t>
                      </a:r>
                      <a:endParaRPr lang="en-US" sz="1700">
                        <a:effectLst/>
                      </a:endParaRPr>
                    </a:p>
                    <a:p>
                      <a:r>
                        <a:rPr lang="en-US" sz="1200">
                          <a:effectLst/>
                        </a:rPr>
                        <a:t>Alaska</a:t>
                      </a:r>
                      <a:endParaRPr lang="en-US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72" marR="108272" marT="54136" marB="54136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700">
                        <a:effectLst/>
                      </a:endParaRPr>
                    </a:p>
                    <a:p>
                      <a:r>
                        <a:rPr lang="en-US" sz="1200">
                          <a:effectLst/>
                        </a:rPr>
                        <a:t>37,674</a:t>
                      </a:r>
                      <a:endParaRPr lang="en-US" sz="1700">
                        <a:effectLst/>
                      </a:endParaRPr>
                    </a:p>
                    <a:p>
                      <a:r>
                        <a:rPr lang="en-US" sz="1200">
                          <a:effectLst/>
                        </a:rPr>
                        <a:t>377</a:t>
                      </a:r>
                      <a:endParaRPr lang="en-US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72" marR="108272" marT="54136" marB="54136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700">
                        <a:effectLst/>
                      </a:endParaRPr>
                    </a:p>
                    <a:p>
                      <a:r>
                        <a:rPr lang="en-US" sz="1200">
                          <a:effectLst/>
                        </a:rPr>
                        <a:t>1,068</a:t>
                      </a:r>
                      <a:endParaRPr lang="en-US" sz="1700">
                        <a:effectLst/>
                      </a:endParaRPr>
                    </a:p>
                    <a:p>
                      <a:r>
                        <a:rPr lang="en-US" sz="1200">
                          <a:effectLst/>
                        </a:rPr>
                        <a:t>3</a:t>
                      </a:r>
                      <a:endParaRPr lang="en-US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72" marR="108272" marT="54136" marB="54136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700">
                        <a:effectLst/>
                      </a:endParaRPr>
                    </a:p>
                    <a:p>
                      <a:r>
                        <a:rPr lang="en-US" sz="1200">
                          <a:effectLst/>
                        </a:rPr>
                        <a:t>Moore County</a:t>
                      </a:r>
                      <a:endParaRPr lang="en-US" sz="1700">
                        <a:effectLst/>
                      </a:endParaRPr>
                    </a:p>
                    <a:p>
                      <a:r>
                        <a:rPr lang="en-US" sz="1200">
                          <a:effectLst/>
                        </a:rPr>
                        <a:t>Anchorage</a:t>
                      </a:r>
                      <a:endParaRPr lang="en-US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72" marR="108272" marT="54136" marB="54136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700">
                        <a:effectLst/>
                      </a:endParaRPr>
                    </a:p>
                    <a:p>
                      <a:r>
                        <a:rPr lang="en-US" sz="1200">
                          <a:effectLst/>
                        </a:rPr>
                        <a:t>Hispanic/Migrant workers</a:t>
                      </a:r>
                      <a:endParaRPr lang="en-US" sz="1700">
                        <a:effectLst/>
                      </a:endParaRPr>
                    </a:p>
                    <a:p>
                      <a:r>
                        <a:rPr lang="en-US" sz="1200">
                          <a:effectLst/>
                        </a:rPr>
                        <a:t>Alaskan Native</a:t>
                      </a:r>
                      <a:endParaRPr lang="en-US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72" marR="108272" marT="54136" marB="54136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TX-Meat Packing, 19 out of 1000 citizens being infected, HPSA</a:t>
                      </a:r>
                      <a:endParaRPr lang="en-US" sz="1700">
                        <a:effectLst/>
                      </a:endParaRPr>
                    </a:p>
                    <a:p>
                      <a:r>
                        <a:rPr lang="en-US" sz="1200">
                          <a:effectLst/>
                        </a:rPr>
                        <a:t>Small numbers, but high underlying health risk and scarce healthcare availability, HPSA</a:t>
                      </a:r>
                      <a:endParaRPr lang="en-US" sz="1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272" marR="108272" marT="54136" marB="54136"/>
                </a:tc>
                <a:extLst>
                  <a:ext uri="{0D108BD9-81ED-4DB2-BD59-A6C34878D82A}">
                    <a16:rowId xmlns:a16="http://schemas.microsoft.com/office/drawing/2014/main" val="4079444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478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9">
            <a:extLst>
              <a:ext uri="{FF2B5EF4-FFF2-40B4-BE49-F238E27FC236}">
                <a16:creationId xmlns:a16="http://schemas.microsoft.com/office/drawing/2014/main" id="{59719A3D-C737-40BD-A9F1-5E2A0B69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DFF387-DD14-8A40-967E-491EF52FB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845" y="-38446"/>
            <a:ext cx="8882310" cy="1109713"/>
          </a:xfrm>
        </p:spPr>
        <p:txBody>
          <a:bodyPr anchor="b">
            <a:norm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NCRN Partnerships </a:t>
            </a:r>
            <a:br>
              <a:rPr lang="en-US" sz="3200" b="1" dirty="0">
                <a:solidFill>
                  <a:srgbClr val="000000"/>
                </a:solidFill>
              </a:rPr>
            </a:br>
            <a:endParaRPr lang="en-US" sz="2200" b="1" dirty="0">
              <a:solidFill>
                <a:srgbClr val="000000"/>
              </a:solidFill>
            </a:endParaRPr>
          </a:p>
        </p:txBody>
      </p:sp>
      <p:sp>
        <p:nvSpPr>
          <p:cNvPr id="43" name="Oval 31">
            <a:extLst>
              <a:ext uri="{FF2B5EF4-FFF2-40B4-BE49-F238E27FC236}">
                <a16:creationId xmlns:a16="http://schemas.microsoft.com/office/drawing/2014/main" id="{51B487B4-225A-46A6-83D3-A2CC948C6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6852" y="2274630"/>
            <a:ext cx="2251578" cy="2334140"/>
          </a:xfrm>
          <a:prstGeom prst="ellipse">
            <a:avLst/>
          </a:prstGeom>
          <a:solidFill>
            <a:srgbClr val="5C3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33">
            <a:extLst>
              <a:ext uri="{FF2B5EF4-FFF2-40B4-BE49-F238E27FC236}">
                <a16:creationId xmlns:a16="http://schemas.microsoft.com/office/drawing/2014/main" id="{EF0068E0-ED29-4438-A358-71D77F571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06014" y="2533707"/>
            <a:ext cx="1956816" cy="1953058"/>
          </a:xfrm>
          <a:prstGeom prst="ellipse">
            <a:avLst/>
          </a:prstGeom>
          <a:solidFill>
            <a:srgbClr val="FFFFFF"/>
          </a:solidFill>
          <a:ln>
            <a:solidFill>
              <a:srgbClr val="5C36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80420C-86E1-7B4C-A365-846A246F02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7464" r="19787" b="3"/>
          <a:stretch/>
        </p:blipFill>
        <p:spPr>
          <a:xfrm>
            <a:off x="1470022" y="2595836"/>
            <a:ext cx="1828800" cy="1828800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71D5281-4C71-4ECC-8D0D-B991115CB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5" t="5243" r="33525" b="36180"/>
          <a:stretch>
            <a:fillRect/>
          </a:stretch>
        </p:blipFill>
        <p:spPr>
          <a:xfrm>
            <a:off x="1177257" y="2142534"/>
            <a:ext cx="2560320" cy="2560320"/>
          </a:xfrm>
          <a:custGeom>
            <a:avLst/>
            <a:gdLst>
              <a:gd name="connsiteX0" fmla="*/ 2008598 w 4017196"/>
              <a:gd name="connsiteY0" fmla="*/ 0 h 4017196"/>
              <a:gd name="connsiteX1" fmla="*/ 4017196 w 4017196"/>
              <a:gd name="connsiteY1" fmla="*/ 2008598 h 4017196"/>
              <a:gd name="connsiteX2" fmla="*/ 2008598 w 4017196"/>
              <a:gd name="connsiteY2" fmla="*/ 4017196 h 4017196"/>
              <a:gd name="connsiteX3" fmla="*/ 0 w 4017196"/>
              <a:gd name="connsiteY3" fmla="*/ 2008598 h 4017196"/>
              <a:gd name="connsiteX4" fmla="*/ 2008598 w 4017196"/>
              <a:gd name="connsiteY4" fmla="*/ 0 h 401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196" h="4017196">
                <a:moveTo>
                  <a:pt x="2008598" y="0"/>
                </a:moveTo>
                <a:cubicBezTo>
                  <a:pt x="3117916" y="0"/>
                  <a:pt x="4017196" y="899280"/>
                  <a:pt x="4017196" y="2008598"/>
                </a:cubicBezTo>
                <a:cubicBezTo>
                  <a:pt x="4017196" y="3117916"/>
                  <a:pt x="3117916" y="4017196"/>
                  <a:pt x="2008598" y="4017196"/>
                </a:cubicBezTo>
                <a:cubicBezTo>
                  <a:pt x="899280" y="4017196"/>
                  <a:pt x="0" y="3117916"/>
                  <a:pt x="0" y="2008598"/>
                </a:cubicBezTo>
                <a:cubicBezTo>
                  <a:pt x="0" y="899280"/>
                  <a:pt x="899280" y="0"/>
                  <a:pt x="2008598" y="0"/>
                </a:cubicBezTo>
                <a:close/>
              </a:path>
            </a:pathLst>
          </a:cu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13935AC-DBD7-B645-8460-772345B7BF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633570"/>
              </p:ext>
            </p:extLst>
          </p:nvPr>
        </p:nvGraphicFramePr>
        <p:xfrm>
          <a:off x="4047066" y="1625600"/>
          <a:ext cx="8144933" cy="4639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B519571-53E4-104B-9364-B0031DF4B35F}"/>
              </a:ext>
            </a:extLst>
          </p:cNvPr>
          <p:cNvSpPr txBox="1"/>
          <p:nvPr/>
        </p:nvSpPr>
        <p:spPr>
          <a:xfrm>
            <a:off x="286944" y="4639815"/>
            <a:ext cx="4391395" cy="20313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Partner Capabilities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Connection with Racial and Ethnic Groups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Reach/Breadth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Ability to Communicate with community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Boots on the Ground Capability (CHWs)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Existing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81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7ABB7-5792-8D4B-8749-0F6F246E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Scope of Work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7B103-03A5-7D4F-AC3D-80D989DCD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Identify and Engage</a:t>
            </a:r>
            <a:r>
              <a:rPr lang="en-US" dirty="0"/>
              <a:t>- Identify and engage community- based partners to support NCRN objectives. Assist with the identification of ”hot spots” and areas of interest.</a:t>
            </a:r>
          </a:p>
          <a:p>
            <a:r>
              <a:rPr lang="en-US" b="1" dirty="0"/>
              <a:t>Partner</a:t>
            </a:r>
            <a:r>
              <a:rPr lang="en-US" dirty="0"/>
              <a:t>- Co-branded partnership with NCRN. Introduction and assistance with additional community-based partnerships that will be valuable for outreach to community.</a:t>
            </a:r>
          </a:p>
          <a:p>
            <a:r>
              <a:rPr lang="en-US" b="1" dirty="0"/>
              <a:t>Messaging</a:t>
            </a:r>
            <a:r>
              <a:rPr lang="en-US" dirty="0"/>
              <a:t>- Assist the NCRN team with current messaging and the development of new messaging for community. </a:t>
            </a:r>
          </a:p>
          <a:p>
            <a:r>
              <a:rPr lang="en-US" b="1" dirty="0"/>
              <a:t>Link</a:t>
            </a:r>
            <a:r>
              <a:rPr lang="en-US" dirty="0"/>
              <a:t>- Marketing, collaboration with community programs and events, link to CHWs where </a:t>
            </a:r>
            <a:r>
              <a:rPr lang="en-US" dirty="0" err="1"/>
              <a:t>appropiate</a:t>
            </a:r>
            <a:r>
              <a:rPr lang="en-US" dirty="0"/>
              <a:t>.</a:t>
            </a:r>
          </a:p>
          <a:p>
            <a:r>
              <a:rPr lang="en-US" b="1" dirty="0"/>
              <a:t>Evaluate</a:t>
            </a:r>
            <a:r>
              <a:rPr lang="en-US" dirty="0"/>
              <a:t>- Enter program activity into CRM tool, assist with collection of information and data relevant to program objectives.</a:t>
            </a:r>
          </a:p>
          <a:p>
            <a:r>
              <a:rPr lang="en-US" b="1" dirty="0"/>
              <a:t>Disseminate</a:t>
            </a:r>
            <a:r>
              <a:rPr lang="en-US" dirty="0"/>
              <a:t>- Assist with dissemination of NCRN-related education programs and best practices. Lead or assist with the writing of white papers, scientific publications according to organizational capacity.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699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1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12AB58-1C74-2141-8DA5-03230093A923}"/>
              </a:ext>
            </a:extLst>
          </p:cNvPr>
          <p:cNvSpPr/>
          <p:nvPr/>
        </p:nvSpPr>
        <p:spPr>
          <a:xfrm>
            <a:off x="651307" y="640081"/>
            <a:ext cx="3377183" cy="368197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YOU!</a:t>
            </a:r>
            <a:endParaRPr lang="en-US" sz="44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 picture containing device&#10;&#10;Description automatically generated">
            <a:extLst>
              <a:ext uri="{FF2B5EF4-FFF2-40B4-BE49-F238E27FC236}">
                <a16:creationId xmlns:a16="http://schemas.microsoft.com/office/drawing/2014/main" id="{DD41C907-A571-4345-B5F6-21C3231EC3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8" r="5088" b="-2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2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3279</TotalTime>
  <Words>900</Words>
  <Application>Microsoft Macintosh PowerPoint</Application>
  <PresentationFormat>Widescreen</PresentationFormat>
  <Paragraphs>127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 Theme</vt:lpstr>
      <vt:lpstr>MSM-OMH/HHS The National COVID-19 Resiliency Network (NCRN)  Mitigating the Impact of COVID-19 on Vulnerable Populations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NCRN Partnerships  </vt:lpstr>
      <vt:lpstr>Scope of Work Guidance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MSM-OMH/HHS The National COVID-19 Resiliency Network (NCRN)  Mitigating the Impact of COVID-19 on Vulnerable Populations   </dc:title>
  <dc:creator>Mack, Dominic</dc:creator>
  <cp:lastModifiedBy>Mack, Dominic</cp:lastModifiedBy>
  <cp:revision>26</cp:revision>
  <dcterms:created xsi:type="dcterms:W3CDTF">2020-07-13T20:10:13Z</dcterms:created>
  <dcterms:modified xsi:type="dcterms:W3CDTF">2020-07-27T18:30:19Z</dcterms:modified>
</cp:coreProperties>
</file>